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</p:sldMasterIdLst>
  <p:notesMasterIdLst>
    <p:notesMasterId r:id="rId3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91" r:id="rId13"/>
    <p:sldId id="266" r:id="rId14"/>
    <p:sldId id="269" r:id="rId15"/>
    <p:sldId id="267" r:id="rId16"/>
    <p:sldId id="268" r:id="rId17"/>
    <p:sldId id="270" r:id="rId18"/>
    <p:sldId id="273" r:id="rId19"/>
    <p:sldId id="271" r:id="rId20"/>
    <p:sldId id="272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5" r:id="rId31"/>
    <p:sldId id="286" r:id="rId32"/>
    <p:sldId id="283" r:id="rId33"/>
    <p:sldId id="284" r:id="rId34"/>
    <p:sldId id="289" r:id="rId35"/>
    <p:sldId id="292" r:id="rId36"/>
    <p:sldId id="288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C7C8F3A-FA08-764A-9147-2808AA22C793}">
          <p14:sldIdLst>
            <p14:sldId id="256"/>
            <p14:sldId id="257"/>
          </p14:sldIdLst>
        </p14:section>
        <p14:section name="Part 1" id="{F211B8C2-063F-7E40-9F25-883A92656C6F}">
          <p14:sldIdLst>
            <p14:sldId id="258"/>
            <p14:sldId id="259"/>
            <p14:sldId id="260"/>
          </p14:sldIdLst>
        </p14:section>
        <p14:section name="Part 2" id="{323228D6-0CA4-6845-9241-EF8BB4C38CDB}">
          <p14:sldIdLst>
            <p14:sldId id="261"/>
            <p14:sldId id="262"/>
            <p14:sldId id="264"/>
            <p14:sldId id="265"/>
            <p14:sldId id="291"/>
            <p14:sldId id="266"/>
            <p14:sldId id="269"/>
            <p14:sldId id="267"/>
            <p14:sldId id="268"/>
            <p14:sldId id="270"/>
            <p14:sldId id="273"/>
            <p14:sldId id="271"/>
            <p14:sldId id="272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5"/>
            <p14:sldId id="286"/>
            <p14:sldId id="283"/>
            <p14:sldId id="284"/>
            <p14:sldId id="289"/>
            <p14:sldId id="292"/>
          </p14:sldIdLst>
        </p14:section>
        <p14:section name="Part3: Summary" id="{9FD5E824-9CC8-CB45-9C47-FA8735C60AB3}">
          <p14:sldIdLst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25" autoAdjust="0"/>
    <p:restoredTop sz="67117" autoAdjust="0"/>
  </p:normalViewPr>
  <p:slideViewPr>
    <p:cSldViewPr snapToGrid="0" snapToObjects="1">
      <p:cViewPr varScale="1">
        <p:scale>
          <a:sx n="74" d="100"/>
          <a:sy n="74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F9449-4CD5-2740-A11D-9E425162C2C9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FA150-D286-B745-9476-AFC43F362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01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461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187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53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139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45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245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005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38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62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568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764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2795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95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176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465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65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589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570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943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3213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198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5504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A150-D286-B745-9476-AFC43F36288C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619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391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751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74251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196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204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637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228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6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608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416900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9265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80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952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0776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354787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9126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501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4782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0841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0309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6318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156728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0336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8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09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CA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>
                <a:solidFill>
                  <a:prstClr val="white"/>
                </a:solidFill>
              </a:rPr>
              <a:pPr/>
              <a:t>10/8/2020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385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rial"/>
                <a:cs typeface="Arial"/>
              </a:rPr>
              <a:t>Seismic Processing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US" dirty="0"/>
          </a:p>
          <a:p>
            <a:pPr algn="r"/>
            <a:r>
              <a:rPr lang="en-US" dirty="0">
                <a:latin typeface="Arial"/>
                <a:cs typeface="Arial"/>
              </a:rPr>
              <a:t>—Based on 2018 Field School Seismic Data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84445" y="5227956"/>
            <a:ext cx="173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Yichuan Wang</a:t>
            </a:r>
          </a:p>
        </p:txBody>
      </p:sp>
    </p:spTree>
    <p:extLst>
      <p:ext uri="{BB962C8B-B14F-4D97-AF65-F5344CB8AC3E}">
        <p14:creationId xmlns:p14="http://schemas.microsoft.com/office/powerpoint/2010/main" val="978414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0000"/>
                </a:solidFill>
                <a:latin typeface="Arial"/>
                <a:cs typeface="Arial"/>
              </a:rPr>
              <a:t>1. Purpose of Seismic Processing</a:t>
            </a:r>
          </a:p>
          <a:p>
            <a:endParaRPr lang="en-US" sz="36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3600" dirty="0">
                <a:solidFill>
                  <a:srgbClr val="000000"/>
                </a:solidFill>
                <a:latin typeface="Arial"/>
                <a:cs typeface="Arial"/>
              </a:rPr>
              <a:t>2. Seismic Processing Sequence</a:t>
            </a:r>
          </a:p>
          <a:p>
            <a:endParaRPr lang="en-US" sz="36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3600" dirty="0">
                <a:solidFill>
                  <a:srgbClr val="000000"/>
                </a:solidFill>
                <a:latin typeface="Arial"/>
                <a:cs typeface="Arial"/>
              </a:rPr>
              <a:t>3. Summary</a:t>
            </a: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z="3600" dirty="0">
                <a:latin typeface="Arial"/>
                <a:cs typeface="Arial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571550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>
                <a:latin typeface="Arial"/>
                <a:cs typeface="Arial"/>
              </a:rPr>
              <a:t>1. Purpose of Seismic 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To suppress noise in the field data and enhance the reflection</a:t>
            </a:r>
            <a:r>
              <a:rPr lang="en-US" altLang="zh-CN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lang="en-CA" altLang="zh-CN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5660" y="2953443"/>
            <a:ext cx="6958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Arial"/>
                <a:cs typeface="Arial"/>
              </a:rPr>
              <a:t>What is noise on seismic record?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70798" y="1949071"/>
            <a:ext cx="5504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—increase the signal noise ratio (SNR)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983352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>
                <a:solidFill>
                  <a:srgbClr val="2C7C9F"/>
                </a:solidFill>
                <a:latin typeface="Arial"/>
                <a:cs typeface="Arial"/>
              </a:rPr>
              <a:t>1. Purpose of Seismic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211E1E"/>
              </a:solidFill>
              <a:latin typeface="ACaslon"/>
            </a:endParaRPr>
          </a:p>
          <a:p>
            <a:pPr algn="just"/>
            <a:r>
              <a:rPr lang="en-US" dirty="0">
                <a:solidFill>
                  <a:srgbClr val="211E1E"/>
                </a:solidFill>
                <a:latin typeface="Arial"/>
                <a:cs typeface="Arial"/>
              </a:rPr>
              <a:t>(1)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random ambient noise</a:t>
            </a:r>
          </a:p>
          <a:p>
            <a:pPr algn="just"/>
            <a:r>
              <a:rPr lang="en-US" dirty="0">
                <a:solidFill>
                  <a:srgbClr val="211E1E"/>
                </a:solidFill>
                <a:latin typeface="Arial"/>
                <a:cs typeface="Arial"/>
              </a:rPr>
              <a:t>(2)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coherent noise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(ground roll, guided waves, multiples, cable noise et al.)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9275" y="3837196"/>
            <a:ext cx="8456161" cy="1364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9250" lvl="0" indent="-349250" algn="just"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Char char="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Generally, noise can be considered as anything other than </a:t>
            </a:r>
          </a:p>
          <a:p>
            <a:pPr lvl="0" algn="just"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    the desired signal.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15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sic-seismic-processing_fig3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471" y="-1"/>
            <a:ext cx="6603551" cy="684035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1763059" y="3496235"/>
            <a:ext cx="1317813" cy="1195294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10442" y="4779397"/>
            <a:ext cx="1326542" cy="369332"/>
          </a:xfrm>
          <a:prstGeom prst="rect">
            <a:avLst/>
          </a:prstGeom>
          <a:ln w="6350" cmpd="sng">
            <a:solidFill>
              <a:srgbClr val="FF000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Reflections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076824" y="1524000"/>
            <a:ext cx="821764" cy="747059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628798" y="1033929"/>
            <a:ext cx="1647431" cy="369332"/>
          </a:xfrm>
          <a:prstGeom prst="rect">
            <a:avLst/>
          </a:prstGeom>
          <a:ln w="6350" cmpd="sng">
            <a:solidFill>
              <a:srgbClr val="FF000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Guided waves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2196353" y="4243294"/>
            <a:ext cx="884519" cy="478117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336984" y="4843929"/>
            <a:ext cx="743888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196353" y="5148729"/>
            <a:ext cx="1036919" cy="543859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4706471" y="3092824"/>
            <a:ext cx="1867648" cy="836705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4811059" y="2853765"/>
            <a:ext cx="1553882" cy="13447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565156" y="2669099"/>
            <a:ext cx="1326542" cy="369332"/>
          </a:xfrm>
          <a:prstGeom prst="rect">
            <a:avLst/>
          </a:prstGeom>
          <a:ln w="6350" cmpd="sng">
            <a:solidFill>
              <a:srgbClr val="FF000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Ground roll</a:t>
            </a:r>
          </a:p>
        </p:txBody>
      </p:sp>
    </p:spTree>
    <p:extLst>
      <p:ext uri="{BB962C8B-B14F-4D97-AF65-F5344CB8AC3E}">
        <p14:creationId xmlns:p14="http://schemas.microsoft.com/office/powerpoint/2010/main" val="1077476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3600" dirty="0">
                <a:solidFill>
                  <a:srgbClr val="2C7C9F"/>
                </a:solidFill>
                <a:latin typeface="Arial"/>
                <a:cs typeface="Arial"/>
              </a:rPr>
              <a:t>2</a:t>
            </a:r>
            <a:r>
              <a:rPr lang="en-US" sz="3600" dirty="0">
                <a:solidFill>
                  <a:srgbClr val="2C7C9F"/>
                </a:solidFill>
                <a:latin typeface="Arial"/>
                <a:cs typeface="Arial"/>
              </a:rPr>
              <a:t>. Seismic Processing Sequence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(1) Create and </a:t>
            </a:r>
            <a:r>
              <a:rPr lang="en-US" altLang="zh-CN" dirty="0">
                <a:solidFill>
                  <a:srgbClr val="000000"/>
                </a:solidFill>
                <a:latin typeface="Arial"/>
                <a:cs typeface="Arial"/>
              </a:rPr>
              <a:t>load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geometry 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Sources: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Station number, X, Y, Elevation, FFID,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Uphole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, Offset, Skid et al. in shot spread sheet. 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Receivers: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Station number, 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X,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Y, Elevation et al.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9275" y="3913107"/>
            <a:ext cx="80422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For Vista, assigning geometry to seismic data means that for each trace a number of values are determined, which are saved in the specified project database and then can be loaded to trace headers. </a:t>
            </a:r>
          </a:p>
          <a:p>
            <a:pPr algn="just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" y="874800"/>
            <a:ext cx="9130374" cy="51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71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200"/>
            <a:ext cx="9144000" cy="4905375"/>
          </a:xfrm>
          <a:prstGeom prst="rect">
            <a:avLst/>
          </a:prstGeom>
        </p:spPr>
      </p:pic>
      <p:pic>
        <p:nvPicPr>
          <p:cNvPr id="7" name="Picture 6" descr="10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200"/>
            <a:ext cx="9144000" cy="4905375"/>
          </a:xfrm>
          <a:prstGeom prst="rect">
            <a:avLst/>
          </a:prstGeom>
        </p:spPr>
      </p:pic>
      <p:pic>
        <p:nvPicPr>
          <p:cNvPr id="8" name="Picture 7" descr="1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200"/>
            <a:ext cx="9144000" cy="4905375"/>
          </a:xfrm>
          <a:prstGeom prst="rect">
            <a:avLst/>
          </a:prstGeom>
        </p:spPr>
      </p:pic>
      <p:pic>
        <p:nvPicPr>
          <p:cNvPr id="9" name="Picture 8" descr="1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200"/>
            <a:ext cx="9144000" cy="4905375"/>
          </a:xfrm>
          <a:prstGeom prst="rect">
            <a:avLst/>
          </a:prstGeom>
        </p:spPr>
      </p:pic>
      <p:pic>
        <p:nvPicPr>
          <p:cNvPr id="10" name="Picture 9" descr="13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200"/>
            <a:ext cx="9144000" cy="4905375"/>
          </a:xfrm>
          <a:prstGeom prst="rect">
            <a:avLst/>
          </a:prstGeom>
        </p:spPr>
      </p:pic>
      <p:pic>
        <p:nvPicPr>
          <p:cNvPr id="11" name="Picture 10" descr="14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200"/>
            <a:ext cx="9144000" cy="4905375"/>
          </a:xfrm>
          <a:prstGeom prst="rect">
            <a:avLst/>
          </a:prstGeom>
        </p:spPr>
      </p:pic>
      <p:pic>
        <p:nvPicPr>
          <p:cNvPr id="12" name="Picture 11" descr="15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200"/>
            <a:ext cx="9144000" cy="4905375"/>
          </a:xfrm>
          <a:prstGeom prst="rect">
            <a:avLst/>
          </a:prstGeom>
        </p:spPr>
      </p:pic>
      <p:pic>
        <p:nvPicPr>
          <p:cNvPr id="14" name="Picture 13" descr="16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200"/>
            <a:ext cx="9144000" cy="4905375"/>
          </a:xfrm>
          <a:prstGeom prst="rect">
            <a:avLst/>
          </a:prstGeom>
        </p:spPr>
      </p:pic>
      <p:pic>
        <p:nvPicPr>
          <p:cNvPr id="18" name="Picture 17" descr="17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200"/>
            <a:ext cx="9144000" cy="4905375"/>
          </a:xfrm>
          <a:prstGeom prst="rect">
            <a:avLst/>
          </a:prstGeom>
        </p:spPr>
      </p:pic>
      <p:pic>
        <p:nvPicPr>
          <p:cNvPr id="19" name="Picture 18" descr="18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200"/>
            <a:ext cx="9144000" cy="4905375"/>
          </a:xfrm>
          <a:prstGeom prst="rect">
            <a:avLst/>
          </a:prstGeom>
        </p:spPr>
      </p:pic>
      <p:pic>
        <p:nvPicPr>
          <p:cNvPr id="20" name="Picture 19" descr="19.pn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200"/>
            <a:ext cx="9144000" cy="4905375"/>
          </a:xfrm>
          <a:prstGeom prst="rect">
            <a:avLst/>
          </a:prstGeom>
        </p:spPr>
      </p:pic>
      <p:pic>
        <p:nvPicPr>
          <p:cNvPr id="21" name="Picture 20" descr="20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200"/>
            <a:ext cx="9144000" cy="4905375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 flipV="1">
            <a:off x="1087321" y="4513375"/>
            <a:ext cx="246394" cy="210136"/>
          </a:xfrm>
          <a:prstGeom prst="line">
            <a:avLst/>
          </a:prstGeom>
          <a:ln w="12700" cmpd="sng">
            <a:solidFill>
              <a:srgbClr val="FF0000"/>
            </a:solidFill>
            <a:tailEnd type="triangle" w="med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849321" y="4513375"/>
            <a:ext cx="246394" cy="210136"/>
          </a:xfrm>
          <a:prstGeom prst="line">
            <a:avLst/>
          </a:prstGeom>
          <a:ln w="12700" cmpd="sng">
            <a:solidFill>
              <a:srgbClr val="FF0000"/>
            </a:solidFill>
            <a:tailEnd type="triangle" w="med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316008" y="4513375"/>
            <a:ext cx="246394" cy="210136"/>
          </a:xfrm>
          <a:prstGeom prst="line">
            <a:avLst/>
          </a:prstGeom>
          <a:ln w="12700" cmpd="sng">
            <a:solidFill>
              <a:srgbClr val="FF0000"/>
            </a:solidFill>
            <a:tailEnd type="triangle" w="med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562402" y="4970575"/>
            <a:ext cx="246394" cy="210136"/>
          </a:xfrm>
          <a:prstGeom prst="line">
            <a:avLst/>
          </a:prstGeom>
          <a:ln w="12700" cmpd="sng">
            <a:solidFill>
              <a:srgbClr val="FF0000"/>
            </a:solidFill>
            <a:tailEnd type="triangle" w="med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5068529" y="5114219"/>
            <a:ext cx="246394" cy="210136"/>
          </a:xfrm>
          <a:prstGeom prst="line">
            <a:avLst/>
          </a:prstGeom>
          <a:ln w="12700" cmpd="sng">
            <a:solidFill>
              <a:srgbClr val="FF0000"/>
            </a:solidFill>
            <a:tailEnd type="triangle" w="med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7413844" y="3868372"/>
            <a:ext cx="246394" cy="210136"/>
          </a:xfrm>
          <a:prstGeom prst="line">
            <a:avLst/>
          </a:prstGeom>
          <a:ln w="12700" cmpd="sng">
            <a:solidFill>
              <a:srgbClr val="FF0000"/>
            </a:solidFill>
            <a:tailEnd type="triangle" w="med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3169920" y="2082800"/>
            <a:ext cx="162560" cy="294640"/>
          </a:xfrm>
          <a:prstGeom prst="straightConnector1">
            <a:avLst/>
          </a:prstGeom>
          <a:ln w="12700" cmpd="sng">
            <a:solidFill>
              <a:srgbClr val="0000FF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 flipV="1">
            <a:off x="3484880" y="2702560"/>
            <a:ext cx="162560" cy="294640"/>
          </a:xfrm>
          <a:prstGeom prst="straightConnector1">
            <a:avLst/>
          </a:prstGeom>
          <a:ln w="12700" cmpd="sng">
            <a:solidFill>
              <a:srgbClr val="0000FF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 flipV="1">
            <a:off x="3870960" y="2976880"/>
            <a:ext cx="162560" cy="294640"/>
          </a:xfrm>
          <a:prstGeom prst="straightConnector1">
            <a:avLst/>
          </a:prstGeom>
          <a:ln w="12700" cmpd="sng">
            <a:solidFill>
              <a:srgbClr val="0000FF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 flipV="1">
            <a:off x="4562402" y="3522932"/>
            <a:ext cx="162560" cy="294640"/>
          </a:xfrm>
          <a:prstGeom prst="straightConnector1">
            <a:avLst/>
          </a:prstGeom>
          <a:ln w="12700" cmpd="sng">
            <a:solidFill>
              <a:srgbClr val="0000FF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5699760" y="4003040"/>
            <a:ext cx="162560" cy="294640"/>
          </a:xfrm>
          <a:prstGeom prst="straightConnector1">
            <a:avLst/>
          </a:prstGeom>
          <a:ln w="12700" cmpd="sng">
            <a:solidFill>
              <a:srgbClr val="0000FF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 flipV="1">
            <a:off x="6522720" y="4606219"/>
            <a:ext cx="162560" cy="294640"/>
          </a:xfrm>
          <a:prstGeom prst="straightConnector1">
            <a:avLst/>
          </a:prstGeom>
          <a:ln w="12700" cmpd="sng">
            <a:solidFill>
              <a:srgbClr val="0000FF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 flipV="1">
            <a:off x="7578958" y="4870379"/>
            <a:ext cx="162560" cy="294640"/>
          </a:xfrm>
          <a:prstGeom prst="straightConnector1">
            <a:avLst/>
          </a:prstGeom>
          <a:ln w="12700" cmpd="sng">
            <a:solidFill>
              <a:srgbClr val="0000FF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31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3600" dirty="0">
                <a:latin typeface="Arial"/>
                <a:cs typeface="Arial"/>
              </a:rPr>
              <a:t>2. Seismic Processing Sequence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(2) Trace edit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Bad traces removal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 (noisy channels, poorly planted geophones, channels contaminated by power line noise, et al.) 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Polarity reversal</a:t>
            </a:r>
          </a:p>
        </p:txBody>
      </p:sp>
    </p:spTree>
    <p:extLst>
      <p:ext uri="{BB962C8B-B14F-4D97-AF65-F5344CB8AC3E}">
        <p14:creationId xmlns:p14="http://schemas.microsoft.com/office/powerpoint/2010/main" val="79687592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5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V="1">
            <a:off x="2012873" y="3934220"/>
            <a:ext cx="246394" cy="210136"/>
          </a:xfrm>
          <a:prstGeom prst="line">
            <a:avLst/>
          </a:prstGeom>
          <a:ln w="12700" cmpd="sng">
            <a:solidFill>
              <a:srgbClr val="0000FF"/>
            </a:solidFill>
            <a:tailEnd type="triangle" w="med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2767439" y="3830709"/>
            <a:ext cx="246394" cy="210136"/>
          </a:xfrm>
          <a:prstGeom prst="line">
            <a:avLst/>
          </a:prstGeom>
          <a:ln w="12700" cmpd="sng">
            <a:solidFill>
              <a:srgbClr val="0000FF"/>
            </a:solidFill>
            <a:tailEnd type="triangle" w="med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3992138" y="3278550"/>
            <a:ext cx="468350" cy="150450"/>
          </a:xfrm>
          <a:prstGeom prst="line">
            <a:avLst/>
          </a:prstGeom>
          <a:ln w="12700" cmpd="sng">
            <a:solidFill>
              <a:srgbClr val="0000FF"/>
            </a:solidFill>
            <a:tailEnd type="triangle" w="med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6918227" y="3934220"/>
            <a:ext cx="246394" cy="210136"/>
          </a:xfrm>
          <a:prstGeom prst="line">
            <a:avLst/>
          </a:prstGeom>
          <a:ln w="12700" cmpd="sng">
            <a:solidFill>
              <a:srgbClr val="0000FF"/>
            </a:solidFill>
            <a:tailEnd type="triangle" w="med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5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97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9" y="878400"/>
            <a:ext cx="9117502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V="1">
            <a:off x="3051501" y="1719230"/>
            <a:ext cx="246394" cy="210136"/>
          </a:xfrm>
          <a:prstGeom prst="line">
            <a:avLst/>
          </a:prstGeom>
          <a:ln w="12700" cmpd="sng">
            <a:solidFill>
              <a:srgbClr val="0000FF"/>
            </a:solidFill>
            <a:tailEnd type="triangle" w="med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/>
          <p:cNvCxnSpPr/>
          <p:nvPr/>
        </p:nvCxnSpPr>
        <p:spPr>
          <a:xfrm flipV="1">
            <a:off x="3052800" y="1720800"/>
            <a:ext cx="246394" cy="210136"/>
          </a:xfrm>
          <a:prstGeom prst="line">
            <a:avLst/>
          </a:prstGeom>
          <a:ln w="12700" cmpd="sng">
            <a:solidFill>
              <a:srgbClr val="0000FF"/>
            </a:solidFill>
            <a:tailEnd type="triangle" w="med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5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37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3600" dirty="0">
                <a:solidFill>
                  <a:srgbClr val="2C7C9F"/>
                </a:solidFill>
                <a:latin typeface="Arial"/>
                <a:cs typeface="Arial"/>
              </a:rPr>
              <a:t>2. Seismic Processing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(3) First arrival picking</a:t>
            </a: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Identification of the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direct 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waves or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refracted waves 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and measure their travel-times.</a:t>
            </a:r>
          </a:p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First arrival picking is the prerequisite for the the calculation of refraction statics. </a:t>
            </a:r>
          </a:p>
        </p:txBody>
      </p:sp>
    </p:spTree>
    <p:extLst>
      <p:ext uri="{BB962C8B-B14F-4D97-AF65-F5344CB8AC3E}">
        <p14:creationId xmlns:p14="http://schemas.microsoft.com/office/powerpoint/2010/main" val="349314815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0-24 at 7.58.10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602" y="119530"/>
            <a:ext cx="5903651" cy="658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5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94302" y="1505415"/>
            <a:ext cx="4304371" cy="115972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65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3600" dirty="0">
                <a:solidFill>
                  <a:srgbClr val="2C7C9F"/>
                </a:solidFill>
                <a:latin typeface="Arial"/>
                <a:cs typeface="Arial"/>
              </a:rPr>
              <a:t>2. Seismic Processing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(</a:t>
            </a:r>
            <a:r>
              <a:rPr lang="en-US" altLang="zh-CN" dirty="0">
                <a:solidFill>
                  <a:schemeClr val="tx1"/>
                </a:solidFill>
                <a:latin typeface="Arial"/>
                <a:cs typeface="Arial"/>
              </a:rPr>
              <a:t>4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) Elevation and refraction statics</a:t>
            </a:r>
          </a:p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Statics are time shifts in the records.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4453" y="4135195"/>
            <a:ext cx="87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Statics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571842" y="3161528"/>
            <a:ext cx="996380" cy="1158333"/>
          </a:xfrm>
          <a:prstGeom prst="straightConnector1">
            <a:avLst/>
          </a:prstGeom>
          <a:ln w="25400" cmpd="sng"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3"/>
            <a:endCxn id="12" idx="1"/>
          </p:cNvCxnSpPr>
          <p:nvPr/>
        </p:nvCxnSpPr>
        <p:spPr>
          <a:xfrm>
            <a:off x="1571842" y="4319861"/>
            <a:ext cx="996380" cy="1367556"/>
          </a:xfrm>
          <a:prstGeom prst="straightConnector1">
            <a:avLst/>
          </a:prstGeom>
          <a:ln w="25400" cmpd="sng"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68222" y="2699863"/>
            <a:ext cx="19550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Elevation statics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Refraction statics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68222" y="5502751"/>
            <a:ext cx="1801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Residual statics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4369391" y="2905929"/>
            <a:ext cx="950498" cy="1"/>
          </a:xfrm>
          <a:prstGeom prst="straightConnector1">
            <a:avLst/>
          </a:prstGeom>
          <a:ln w="25400" cmpd="sng"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4521791" y="3467552"/>
            <a:ext cx="798098" cy="1"/>
          </a:xfrm>
          <a:prstGeom prst="straightConnector1">
            <a:avLst/>
          </a:prstGeom>
          <a:ln w="25400" cmpd="sng"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4521791" y="5687417"/>
            <a:ext cx="798098" cy="1"/>
          </a:xfrm>
          <a:prstGeom prst="straightConnector1">
            <a:avLst/>
          </a:prstGeom>
          <a:ln w="25400" cmpd="sng"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19889" y="2695817"/>
            <a:ext cx="2250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irregular topography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19889" y="3253861"/>
            <a:ext cx="3238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near-surface weathering zone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19889" y="5502751"/>
            <a:ext cx="3032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Helvetica"/>
              </a:rPr>
              <a:t>misalignment of the wavelet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74066" y="3651366"/>
            <a:ext cx="1595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(before NMO)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74066" y="5887413"/>
            <a:ext cx="140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(after NMO)</a:t>
            </a:r>
          </a:p>
        </p:txBody>
      </p:sp>
    </p:spTree>
    <p:extLst>
      <p:ext uri="{BB962C8B-B14F-4D97-AF65-F5344CB8AC3E}">
        <p14:creationId xmlns:p14="http://schemas.microsoft.com/office/powerpoint/2010/main" val="15796213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1"/>
      <p:bldP spid="23" grpId="2"/>
      <p:bldP spid="24" grpId="0"/>
      <p:bldP spid="25" grpId="0"/>
      <p:bldP spid="26" grpId="1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5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>
            <a:stCxn id="12" idx="1"/>
          </p:cNvCxnSpPr>
          <p:nvPr/>
        </p:nvCxnSpPr>
        <p:spPr>
          <a:xfrm flipH="1" flipV="1">
            <a:off x="5343906" y="4804571"/>
            <a:ext cx="409458" cy="353104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53364" y="5003786"/>
            <a:ext cx="1122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latin typeface="Arial"/>
                <a:cs typeface="Arial"/>
              </a:rPr>
              <a:t>Direct wave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04228" y="3493368"/>
            <a:ext cx="1082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latin typeface="Arial"/>
                <a:cs typeface="Arial"/>
              </a:rPr>
              <a:t>Head wave</a:t>
            </a:r>
            <a:endParaRPr lang="en-US" sz="1400" dirty="0">
              <a:latin typeface="Arial"/>
              <a:cs typeface="Arial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7219053" y="3140263"/>
            <a:ext cx="343647" cy="353105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198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5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82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3600" dirty="0">
                <a:solidFill>
                  <a:srgbClr val="2C7C9F"/>
                </a:solidFill>
                <a:latin typeface="Arial"/>
                <a:cs typeface="Arial"/>
              </a:rPr>
              <a:t>2. Seismic Processing Sequence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(5) Muting</a:t>
            </a:r>
            <a:endParaRPr lang="en-US" dirty="0"/>
          </a:p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Eliminates the signals of time intervals where strong noise is present.</a:t>
            </a:r>
          </a:p>
          <a:p>
            <a:pPr marL="0" indent="0" algn="just">
              <a:buNone/>
            </a:pP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6697508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5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27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3600" dirty="0">
                <a:solidFill>
                  <a:srgbClr val="2C7C9F"/>
                </a:solidFill>
                <a:latin typeface="Arial"/>
                <a:cs typeface="Arial"/>
              </a:rPr>
              <a:t>2. Seismic Processing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(6) Amplitude correction</a:t>
            </a:r>
          </a:p>
          <a:p>
            <a:pPr marL="0" indent="0" algn="just">
              <a:buNone/>
            </a:pPr>
            <a:r>
              <a:rPr lang="en-US" dirty="0">
                <a:solidFill>
                  <a:prstClr val="black"/>
                </a:solidFill>
                <a:latin typeface="Helvetica"/>
              </a:rPr>
              <a:t>The correction for the loss in amplitude of a signal as it travels through the earth and spreads its energy over a larger surface area. 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geometrical spreading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423" y="4061179"/>
            <a:ext cx="21336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4344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5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9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3600" dirty="0">
                <a:solidFill>
                  <a:srgbClr val="2C7C9F"/>
                </a:solidFill>
                <a:latin typeface="Arial"/>
                <a:cs typeface="Arial"/>
              </a:rPr>
              <a:t>2. Seismic Processing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(7) Band-pass filter and f-k filter</a:t>
            </a:r>
          </a:p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Band-pass filter: It reduces or enhances the signals of certain frequency.</a:t>
            </a:r>
          </a:p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f-k filter: It reduces or enhances the signals of certain velocities. </a:t>
            </a:r>
          </a:p>
          <a:p>
            <a:pPr marL="0" indent="0" algn="just">
              <a:buNone/>
            </a:pPr>
            <a:r>
              <a:rPr lang="en-US" altLang="zh-CN" dirty="0">
                <a:solidFill>
                  <a:schemeClr val="tx1"/>
                </a:solidFill>
                <a:latin typeface="Arial"/>
                <a:cs typeface="Arial"/>
              </a:rPr>
              <a:t>They are effective ways to eliminate the coherent noise.  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00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5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75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5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10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3600" dirty="0">
                <a:solidFill>
                  <a:srgbClr val="2C7C9F"/>
                </a:solidFill>
                <a:latin typeface="Arial"/>
                <a:cs typeface="Arial"/>
              </a:rPr>
              <a:t>2. Seismic Processing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(8) Velocity analysis</a:t>
            </a:r>
          </a:p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The objective of velocity analysis is to determine the seismic velocities of layers in the subsurface. </a:t>
            </a:r>
          </a:p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There are different types of seismic velocities. We are going to work with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stacking velocities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 which will be used afterwards for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NMO correction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 of our data. </a:t>
            </a:r>
          </a:p>
          <a:p>
            <a:pPr marL="0" indent="0" algn="just">
              <a:buNone/>
            </a:pP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0405837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5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83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4000" dirty="0">
                <a:solidFill>
                  <a:srgbClr val="2C7C9F"/>
                </a:solidFill>
                <a:latin typeface="Arial"/>
                <a:cs typeface="Arial"/>
              </a:rPr>
              <a:t>2. Seismic Processing Sequence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(9) Normal </a:t>
            </a:r>
            <a:r>
              <a:rPr lang="en-US" dirty="0" err="1">
                <a:solidFill>
                  <a:schemeClr val="tx1"/>
                </a:solidFill>
                <a:latin typeface="Arial"/>
                <a:cs typeface="Arial"/>
              </a:rPr>
              <a:t>moveout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 (NMO) correction</a:t>
            </a:r>
          </a:p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NMO correction removes the time shift of the reflections caused by non-zero offset.  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958245"/>
              </p:ext>
            </p:extLst>
          </p:nvPr>
        </p:nvGraphicFramePr>
        <p:xfrm>
          <a:off x="646113" y="3222625"/>
          <a:ext cx="13236575" cy="230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7" name="Document" r:id="rId3" imgW="6860843" imgH="1195118" progId="Word.Document.12">
                  <p:embed/>
                </p:oleObj>
              </mc:Choice>
              <mc:Fallback>
                <p:oleObj name="Document" r:id="rId3" imgW="6860843" imgH="11951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6113" y="3222625"/>
                        <a:ext cx="13236575" cy="230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3C42926-E238-CF48-BF94-209970B0D4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0418332"/>
              </p:ext>
            </p:extLst>
          </p:nvPr>
        </p:nvGraphicFramePr>
        <p:xfrm>
          <a:off x="4314825" y="2547144"/>
          <a:ext cx="144621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8" r:id="rId5" imgW="342900" imgH="114300" progId="Equation.DSMT4">
                  <p:embed/>
                </p:oleObj>
              </mc:Choice>
              <mc:Fallback>
                <p:oleObj r:id="rId5" imgW="342900" imgH="11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14825" y="2547144"/>
                        <a:ext cx="1446213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89009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5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39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4000" dirty="0">
                <a:solidFill>
                  <a:srgbClr val="2C7C9F"/>
                </a:solidFill>
                <a:latin typeface="Arial"/>
                <a:cs typeface="Arial"/>
              </a:rPr>
              <a:t>2. Seismic Processing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(10) Residual statics</a:t>
            </a:r>
          </a:p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Removal of any time shift remaining after the NMO correction. </a:t>
            </a:r>
          </a:p>
        </p:txBody>
      </p:sp>
    </p:spTree>
    <p:extLst>
      <p:ext uri="{BB962C8B-B14F-4D97-AF65-F5344CB8AC3E}">
        <p14:creationId xmlns:p14="http://schemas.microsoft.com/office/powerpoint/2010/main" val="1220610369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sidual static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96" y="641663"/>
            <a:ext cx="7729412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55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4000" dirty="0">
                <a:solidFill>
                  <a:srgbClr val="2C7C9F"/>
                </a:solidFill>
                <a:latin typeface="Arial"/>
                <a:cs typeface="Arial"/>
              </a:rPr>
              <a:t>2. Seismic Processing Sequence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(11) Stack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211E1E"/>
                </a:solidFill>
                <a:latin typeface="Arial"/>
                <a:cs typeface="Arial"/>
              </a:rPr>
              <a:t>The traces in the NMO-corrected CMP gather are stacked (summed up) to produce one stacked trace that represents that CMP. 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211E1E"/>
                </a:solidFill>
                <a:latin typeface="Arial"/>
                <a:cs typeface="Arial"/>
              </a:rPr>
              <a:t>The resulting stacked traces represent a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zero-offset </a:t>
            </a:r>
            <a:r>
              <a:rPr lang="en-US" dirty="0">
                <a:solidFill>
                  <a:srgbClr val="211E1E"/>
                </a:solidFill>
                <a:latin typeface="Arial"/>
                <a:cs typeface="Arial"/>
              </a:rPr>
              <a:t>recording. </a:t>
            </a: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105508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4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0-29 at 3.18.38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4" y="164353"/>
            <a:ext cx="5579031" cy="647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4722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" y="878400"/>
            <a:ext cx="9117504" cy="51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Arrow Connector 15"/>
          <p:cNvCxnSpPr/>
          <p:nvPr/>
        </p:nvCxnSpPr>
        <p:spPr>
          <a:xfrm flipH="1">
            <a:off x="5464976" y="2457353"/>
            <a:ext cx="855774" cy="295836"/>
          </a:xfrm>
          <a:prstGeom prst="straightConnector1">
            <a:avLst/>
          </a:prstGeom>
          <a:ln w="28575" cmpd="sng">
            <a:solidFill>
              <a:srgbClr val="0000FF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20750" y="2303464"/>
            <a:ext cx="1491915" cy="30777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00FF"/>
                </a:solidFill>
                <a:latin typeface="Arial"/>
                <a:cs typeface="Arial"/>
              </a:rPr>
              <a:t>Mannville</a:t>
            </a:r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 Group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5037089" y="3545726"/>
            <a:ext cx="855774" cy="119530"/>
          </a:xfrm>
          <a:prstGeom prst="straightConnector1">
            <a:avLst/>
          </a:prstGeom>
          <a:ln w="28575" cmpd="sng">
            <a:solidFill>
              <a:srgbClr val="0000FF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892863" y="3391837"/>
            <a:ext cx="2085827" cy="30777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00FF"/>
                </a:solidFill>
                <a:latin typeface="Arial"/>
                <a:cs typeface="Arial"/>
              </a:rPr>
              <a:t>Sask</a:t>
            </a:r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 &amp; Manitoba Group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5469330" y="5051042"/>
            <a:ext cx="1277627" cy="295824"/>
          </a:xfrm>
          <a:prstGeom prst="straightConnector1">
            <a:avLst/>
          </a:prstGeom>
          <a:ln w="28575" cmpd="sng">
            <a:solidFill>
              <a:srgbClr val="0000FF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746957" y="5192976"/>
            <a:ext cx="1449436" cy="30777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/>
                <a:cs typeface="Arial"/>
              </a:rPr>
              <a:t>Elk Point group</a:t>
            </a:r>
          </a:p>
        </p:txBody>
      </p:sp>
    </p:spTree>
    <p:extLst>
      <p:ext uri="{BB962C8B-B14F-4D97-AF65-F5344CB8AC3E}">
        <p14:creationId xmlns:p14="http://schemas.microsoft.com/office/powerpoint/2010/main" val="182660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4000" dirty="0">
                <a:solidFill>
                  <a:srgbClr val="2C7C9F"/>
                </a:solidFill>
                <a:latin typeface="Arial"/>
                <a:cs typeface="Arial"/>
              </a:rPr>
              <a:t>3. Summary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2693" y="1719610"/>
            <a:ext cx="2853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Create and load geometry</a:t>
            </a:r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 flipH="1">
            <a:off x="2005080" y="2088942"/>
            <a:ext cx="4446" cy="601617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03856" y="2690559"/>
            <a:ext cx="1202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Trace edit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009526" y="3059891"/>
            <a:ext cx="4446" cy="601617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59649" y="3663504"/>
            <a:ext cx="2108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First arrival picking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00634" y="4016127"/>
            <a:ext cx="4446" cy="601617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9882" y="4617744"/>
            <a:ext cx="3328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Elevation and refraction statics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1996188" y="4987076"/>
            <a:ext cx="4446" cy="601617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53200" y="5629785"/>
            <a:ext cx="877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Muting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422505" y="5841361"/>
            <a:ext cx="1013854" cy="0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418159" y="5621413"/>
            <a:ext cx="2173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Amplitude recovery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74504" y="5649015"/>
            <a:ext cx="1647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Arial"/>
                <a:cs typeface="Arial"/>
              </a:rPr>
              <a:t>Deconvolution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23" name="Straight Arrow Connector 22"/>
          <p:cNvCxnSpPr>
            <a:stCxn id="22" idx="0"/>
          </p:cNvCxnSpPr>
          <p:nvPr/>
        </p:nvCxnSpPr>
        <p:spPr>
          <a:xfrm flipH="1" flipV="1">
            <a:off x="7395214" y="5066961"/>
            <a:ext cx="3062" cy="582054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044608" y="465555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Filter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7393422" y="4026850"/>
            <a:ext cx="3062" cy="582054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452732" y="3646795"/>
            <a:ext cx="1891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Velocity analysis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7390360" y="3167197"/>
            <a:ext cx="3062" cy="582054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451341" y="2690559"/>
            <a:ext cx="187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Normal </a:t>
            </a:r>
            <a:r>
              <a:rPr lang="en-US" dirty="0" err="1">
                <a:latin typeface="Arial"/>
                <a:cs typeface="Arial"/>
              </a:rPr>
              <a:t>moveout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7387298" y="2108505"/>
            <a:ext cx="3062" cy="582054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86713" y="1739173"/>
            <a:ext cx="1801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Residual statics</a:t>
            </a:r>
          </a:p>
        </p:txBody>
      </p:sp>
      <p:cxnSp>
        <p:nvCxnSpPr>
          <p:cNvPr id="33" name="Straight Arrow Connector 32"/>
          <p:cNvCxnSpPr>
            <a:stCxn id="32" idx="1"/>
          </p:cNvCxnSpPr>
          <p:nvPr/>
        </p:nvCxnSpPr>
        <p:spPr>
          <a:xfrm flipH="1">
            <a:off x="5286627" y="1923839"/>
            <a:ext cx="1200086" cy="609785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493299" y="2486584"/>
            <a:ext cx="76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Stack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4883212" y="2871596"/>
            <a:ext cx="0" cy="586904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535402" y="3416706"/>
            <a:ext cx="2916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Geological Interpretation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5560650" y="5841361"/>
            <a:ext cx="1013854" cy="0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9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2" grpId="0"/>
      <p:bldP spid="16" grpId="0"/>
      <p:bldP spid="20" grpId="0"/>
      <p:bldP spid="22" grpId="0"/>
      <p:bldP spid="26" grpId="0"/>
      <p:bldP spid="28" grpId="0"/>
      <p:bldP spid="30" grpId="0"/>
      <p:bldP spid="32" grpId="0"/>
      <p:bldP spid="36" grpId="0"/>
      <p:bldP spid="37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6424</TotalTime>
  <Words>633</Words>
  <Application>Microsoft Office PowerPoint</Application>
  <PresentationFormat>On-screen Show (4:3)</PresentationFormat>
  <Paragraphs>121</Paragraphs>
  <Slides>34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ACaslon</vt:lpstr>
      <vt:lpstr>Arial</vt:lpstr>
      <vt:lpstr>Calibri</vt:lpstr>
      <vt:lpstr>Helvetica</vt:lpstr>
      <vt:lpstr>News Gothic MT</vt:lpstr>
      <vt:lpstr>Wingdings 2</vt:lpstr>
      <vt:lpstr>Breeze</vt:lpstr>
      <vt:lpstr>1_Breeze</vt:lpstr>
      <vt:lpstr>2_Breeze</vt:lpstr>
      <vt:lpstr>Document</vt:lpstr>
      <vt:lpstr>MathType 6.0 Equation</vt:lpstr>
      <vt:lpstr>Seismic Processing</vt:lpstr>
      <vt:lpstr>Outline</vt:lpstr>
      <vt:lpstr>1. Purpose of Seismic Processing</vt:lpstr>
      <vt:lpstr>1. Purpose of Seismic Processing</vt:lpstr>
      <vt:lpstr>PowerPoint Presentation</vt:lpstr>
      <vt:lpstr>2. Seismic Processing Sequence</vt:lpstr>
      <vt:lpstr>PowerPoint Presentation</vt:lpstr>
      <vt:lpstr>2. Seismic Processing Sequence</vt:lpstr>
      <vt:lpstr>PowerPoint Presentation</vt:lpstr>
      <vt:lpstr>PowerPoint Presentation</vt:lpstr>
      <vt:lpstr>2. Seismic Processing Sequence</vt:lpstr>
      <vt:lpstr>PowerPoint Presentation</vt:lpstr>
      <vt:lpstr>PowerPoint Presentation</vt:lpstr>
      <vt:lpstr>2. Seismic Processing Sequence</vt:lpstr>
      <vt:lpstr>PowerPoint Presentation</vt:lpstr>
      <vt:lpstr>PowerPoint Presentation</vt:lpstr>
      <vt:lpstr>2. Seismic Processing Sequence</vt:lpstr>
      <vt:lpstr>PowerPoint Presentation</vt:lpstr>
      <vt:lpstr>2. Seismic Processing Sequence</vt:lpstr>
      <vt:lpstr>PowerPoint Presentation</vt:lpstr>
      <vt:lpstr>2. Seismic Processing Sequence</vt:lpstr>
      <vt:lpstr>PowerPoint Presentation</vt:lpstr>
      <vt:lpstr>PowerPoint Presentation</vt:lpstr>
      <vt:lpstr>2. Seismic Processing Sequence</vt:lpstr>
      <vt:lpstr>PowerPoint Presentation</vt:lpstr>
      <vt:lpstr>2. Seismic Processing Sequence</vt:lpstr>
      <vt:lpstr>PowerPoint Presentation</vt:lpstr>
      <vt:lpstr>2. Seismic Processing Sequence</vt:lpstr>
      <vt:lpstr>PowerPoint Presentation</vt:lpstr>
      <vt:lpstr>2. Seismic Processing Sequence</vt:lpstr>
      <vt:lpstr>PowerPoint Presentation</vt:lpstr>
      <vt:lpstr>PowerPoint Presentation</vt:lpstr>
      <vt:lpstr>PowerPoint Presentation</vt:lpstr>
      <vt:lpstr>3. Summary</vt:lpstr>
    </vt:vector>
  </TitlesOfParts>
  <Company>University of Saskatchewan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Seismic Processing</dc:title>
  <dc:creator>Yichuan Wang</dc:creator>
  <cp:lastModifiedBy>r</cp:lastModifiedBy>
  <cp:revision>264</cp:revision>
  <dcterms:created xsi:type="dcterms:W3CDTF">2015-10-21T03:22:18Z</dcterms:created>
  <dcterms:modified xsi:type="dcterms:W3CDTF">2020-10-08T21:09:38Z</dcterms:modified>
</cp:coreProperties>
</file>