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84C2E61-E86E-403F-9346-FC674A34154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575D635-3A99-4FAE-9574-F0A17E74A95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0689D7E3-4482-4662-A3E5-90B0536FBA4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7E4FC85-E88E-4458-B2D0-4BD320FD7ED6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59899C2-4C10-4E39-BF0C-5987B81761E5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CF234D3-C292-495E-9440-9E1E27558BC8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862640" y="1908720"/>
            <a:ext cx="6678000" cy="1689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Analysis of Shallow Refraction Seismic Dataset from Geological Engineering Field School 2025</a:t>
            </a:r>
            <a:br>
              <a:rPr sz="2400"/>
            </a:b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 </a:t>
            </a:r>
            <a:br>
              <a:rPr sz="2400"/>
            </a:b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(25 August 2025, area near Peturrson’s ravine)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" descr=""/>
          <p:cNvPicPr/>
          <p:nvPr/>
        </p:nvPicPr>
        <p:blipFill>
          <a:blip r:embed="rId1"/>
          <a:stretch/>
        </p:blipFill>
        <p:spPr>
          <a:xfrm>
            <a:off x="374400" y="1080"/>
            <a:ext cx="9346680" cy="5670360"/>
          </a:xfrm>
          <a:prstGeom prst="rect">
            <a:avLst/>
          </a:prstGeom>
          <a:ln w="0">
            <a:noFill/>
          </a:ln>
        </p:spPr>
      </p:pic>
      <p:sp>
        <p:nvSpPr>
          <p:cNvPr id="67" name=""/>
          <p:cNvSpPr/>
          <p:nvPr/>
        </p:nvSpPr>
        <p:spPr>
          <a:xfrm>
            <a:off x="1513080" y="116640"/>
            <a:ext cx="4926960" cy="52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is the final (so far)result of the interactive inversion.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that the inversion still suggests a deeper boundary in the area of our data gap (100-120 m )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" descr=""/>
          <p:cNvPicPr/>
          <p:nvPr/>
        </p:nvPicPr>
        <p:blipFill>
          <a:blip r:embed="rId1"/>
          <a:stretch/>
        </p:blipFill>
        <p:spPr>
          <a:xfrm>
            <a:off x="363960" y="-9360"/>
            <a:ext cx="9346320" cy="5670000"/>
          </a:xfrm>
          <a:prstGeom prst="rect">
            <a:avLst/>
          </a:prstGeom>
          <a:ln w="0">
            <a:noFill/>
          </a:ln>
        </p:spPr>
      </p:pic>
      <p:sp>
        <p:nvSpPr>
          <p:cNvPr id="23" name=""/>
          <p:cNvSpPr txBox="1"/>
          <p:nvPr/>
        </p:nvSpPr>
        <p:spPr>
          <a:xfrm>
            <a:off x="2930400" y="112320"/>
            <a:ext cx="1081440" cy="346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CA" sz="1800" spc="-1" strike="noStrike">
                <a:solidFill>
                  <a:srgbClr val="000000"/>
                </a:solidFill>
                <a:highlight>
                  <a:srgbClr val="ffd7d7"/>
                </a:highlight>
                <a:latin typeface="Arial"/>
                <a:ea typeface="DejaVu Sans"/>
              </a:rPr>
              <a:t>Map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"/>
          <p:cNvSpPr/>
          <p:nvPr/>
        </p:nvSpPr>
        <p:spPr>
          <a:xfrm>
            <a:off x="158760" y="829800"/>
            <a:ext cx="1692720" cy="336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First step of data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analysis always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consists of setting up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and checking geometry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of the survey.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was a simple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“fixed-spread” line of 96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geophones spaced at 2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 intervals. One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location in the map is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missing due to a bad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channel in the recorder.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Sources were spaced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at  3-4 geophone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intervals (red).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Sensors were 28-Hz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vertical-component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geophones.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Source was 4-lb (?)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slide hammer 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" descr=""/>
          <p:cNvPicPr/>
          <p:nvPr/>
        </p:nvPicPr>
        <p:blipFill>
          <a:blip r:embed="rId1"/>
          <a:stretch/>
        </p:blipFill>
        <p:spPr>
          <a:xfrm>
            <a:off x="512280" y="0"/>
            <a:ext cx="9346680" cy="5670360"/>
          </a:xfrm>
          <a:prstGeom prst="rect">
            <a:avLst/>
          </a:prstGeom>
          <a:ln w="0">
            <a:noFill/>
          </a:ln>
        </p:spPr>
      </p:pic>
      <p:sp>
        <p:nvSpPr>
          <p:cNvPr id="26" name=""/>
          <p:cNvSpPr/>
          <p:nvPr/>
        </p:nvSpPr>
        <p:spPr>
          <a:xfrm>
            <a:off x="0" y="68400"/>
            <a:ext cx="2548080" cy="252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d8ce"/>
                </a:highlight>
                <a:latin typeface="Arial"/>
                <a:ea typeface="DejaVu Sans"/>
              </a:rPr>
              <a:t>Example of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d8ce"/>
                </a:highlight>
                <a:latin typeface="Arial"/>
                <a:ea typeface="DejaVu Sans"/>
              </a:rPr>
              <a:t>Interactive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d8ce"/>
                </a:highlight>
                <a:latin typeface="Arial"/>
                <a:ea typeface="DejaVu Sans"/>
              </a:rPr>
              <a:t>identification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d8ce"/>
                </a:highlight>
                <a:latin typeface="Arial"/>
                <a:ea typeface="DejaVu Sans"/>
              </a:rPr>
              <a:t>of arrivals and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d8ce"/>
                </a:highlight>
                <a:latin typeface="Arial"/>
                <a:ea typeface="DejaVu Sans"/>
              </a:rPr>
              <a:t>travel-time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d8ce"/>
                </a:highlight>
                <a:latin typeface="Arial"/>
                <a:ea typeface="DejaVu Sans"/>
              </a:rPr>
              <a:t>picking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ec9ba4"/>
                </a:highlight>
                <a:latin typeface="Arial"/>
                <a:ea typeface="DejaVu Sans"/>
              </a:rPr>
              <a:t>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We do this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picking in a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simplified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way, only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picking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segments of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direct-wave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and refraction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arrivals. The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arrivals are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differentiated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by distinct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slopes in the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</a:t>
            </a:r>
            <a:r>
              <a:rPr b="0" i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distance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,</a:t>
            </a:r>
            <a:r>
              <a:rPr b="0" i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time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) plane.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slopes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are called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“moveouts”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(or “ray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parameters”,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inverse wave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velocities). 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was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done for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many shots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by Calla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Henry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(Geophys.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Student).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See next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slide.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"/>
          <p:cNvSpPr/>
          <p:nvPr/>
        </p:nvSpPr>
        <p:spPr>
          <a:xfrm>
            <a:off x="6472800" y="652680"/>
            <a:ext cx="3115440" cy="52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Direct waves (travelling above the boundary)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"/>
          <p:cNvSpPr/>
          <p:nvPr/>
        </p:nvSpPr>
        <p:spPr>
          <a:xfrm>
            <a:off x="6921720" y="1181880"/>
            <a:ext cx="225396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Refracted waves (travelling below the boundary)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"/>
          <p:cNvSpPr/>
          <p:nvPr/>
        </p:nvSpPr>
        <p:spPr>
          <a:xfrm>
            <a:off x="7234200" y="1834920"/>
            <a:ext cx="2548080" cy="182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waves appear to be shallow S-waves because: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1) They are very slow (velocities shown at the end of this presentation);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2) At such short distances, P-waves have near-horizontal ground motions which are not sensed by the vertical-component geophones.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"/>
          <p:cNvSpPr/>
          <p:nvPr/>
        </p:nvSpPr>
        <p:spPr>
          <a:xfrm flipV="1">
            <a:off x="6132600" y="1289880"/>
            <a:ext cx="789120" cy="223920"/>
          </a:xfrm>
          <a:prstGeom prst="line">
            <a:avLst/>
          </a:prstGeom>
          <a:ln w="12600">
            <a:solidFill>
              <a:srgbClr val="00a933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"/>
          <p:cNvSpPr/>
          <p:nvPr/>
        </p:nvSpPr>
        <p:spPr>
          <a:xfrm flipV="1">
            <a:off x="5641560" y="805320"/>
            <a:ext cx="894960" cy="147600"/>
          </a:xfrm>
          <a:prstGeom prst="line">
            <a:avLst/>
          </a:prstGeom>
          <a:ln w="12600">
            <a:solidFill>
              <a:srgbClr val="ff0000"/>
            </a:solidFill>
            <a:round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" descr=""/>
          <p:cNvPicPr/>
          <p:nvPr/>
        </p:nvPicPr>
        <p:blipFill>
          <a:blip r:embed="rId1"/>
          <a:stretch/>
        </p:blipFill>
        <p:spPr>
          <a:xfrm>
            <a:off x="639000" y="1080"/>
            <a:ext cx="9346680" cy="5670360"/>
          </a:xfrm>
          <a:prstGeom prst="rect">
            <a:avLst/>
          </a:prstGeom>
          <a:ln w="0">
            <a:noFill/>
          </a:ln>
        </p:spPr>
      </p:pic>
      <p:sp>
        <p:nvSpPr>
          <p:cNvPr id="33" name=""/>
          <p:cNvSpPr/>
          <p:nvPr/>
        </p:nvSpPr>
        <p:spPr>
          <a:xfrm>
            <a:off x="2714400" y="27720"/>
            <a:ext cx="4344480" cy="5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plots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show all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travel times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picked from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records.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Red colours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show direct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waves, and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green are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refractions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"/>
          <p:cNvSpPr/>
          <p:nvPr/>
        </p:nvSpPr>
        <p:spPr>
          <a:xfrm>
            <a:off x="23760" y="761760"/>
            <a:ext cx="1381320" cy="114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Travel times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vs. receiver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locations.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Numbers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indicate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different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hammer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strikes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conducted at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same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points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"/>
          <p:cNvSpPr/>
          <p:nvPr/>
        </p:nvSpPr>
        <p:spPr>
          <a:xfrm>
            <a:off x="66240" y="2025720"/>
            <a:ext cx="883800" cy="925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same travel times vs. MIDPOINT locations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"/>
          <p:cNvSpPr/>
          <p:nvPr/>
        </p:nvSpPr>
        <p:spPr>
          <a:xfrm>
            <a:off x="66240" y="3105720"/>
            <a:ext cx="1182600" cy="1294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same travel times sampled at a grid of offsets *source-receiver distances”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"/>
          <p:cNvSpPr/>
          <p:nvPr/>
        </p:nvSpPr>
        <p:spPr>
          <a:xfrm>
            <a:off x="66240" y="4345560"/>
            <a:ext cx="1320120" cy="12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Picked source delay times and  corrections derived from reciprocal travel-time analysis (next slide)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617760" y="222840"/>
            <a:ext cx="9346320" cy="5670000"/>
          </a:xfrm>
          <a:prstGeom prst="rect">
            <a:avLst/>
          </a:prstGeom>
          <a:ln w="0">
            <a:noFill/>
          </a:ln>
        </p:spPr>
      </p:pic>
      <p:sp>
        <p:nvSpPr>
          <p:cNvPr id="39" name=""/>
          <p:cNvSpPr/>
          <p:nvPr/>
        </p:nvSpPr>
        <p:spPr>
          <a:xfrm>
            <a:off x="0" y="360"/>
            <a:ext cx="367128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800" spc="-1" strike="noStrike">
                <a:solidFill>
                  <a:srgbClr val="000000"/>
                </a:solidFill>
                <a:highlight>
                  <a:srgbClr val="ffd7d7"/>
                </a:highlight>
                <a:latin typeface="Arial"/>
                <a:ea typeface="DejaVu Sans"/>
              </a:rPr>
              <a:t>Reciprocal travel-time analysis 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"/>
          <p:cNvSpPr/>
          <p:nvPr/>
        </p:nvSpPr>
        <p:spPr>
          <a:xfrm>
            <a:off x="0" y="370440"/>
            <a:ext cx="1692720" cy="303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When picked from records, travel times measured in opposite directions between source-point locations are generally different.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differences are due to different near-surface conditions near sources and receivers, and uncertainties in phase picking.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These differences are analysed and corrected for as shown in this slide.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"/>
          <p:cNvSpPr/>
          <p:nvPr/>
        </p:nvSpPr>
        <p:spPr>
          <a:xfrm>
            <a:off x="3936960" y="3193920"/>
            <a:ext cx="1396440" cy="152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Reciprocal travel-time differences between source points in raw data (shown by sizes and colours of crosses)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3.2 ms RMS value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"/>
          <p:cNvSpPr/>
          <p:nvPr/>
        </p:nvSpPr>
        <p:spPr>
          <a:xfrm>
            <a:off x="8202240" y="3121920"/>
            <a:ext cx="1396440" cy="152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Reciprocal travel-time differences after corrections of source times.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smaller 1.0 ms RMS value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690120" y="64440"/>
            <a:ext cx="9346680" cy="5670360"/>
          </a:xfrm>
          <a:prstGeom prst="rect">
            <a:avLst/>
          </a:prstGeom>
          <a:ln w="0">
            <a:noFill/>
          </a:ln>
        </p:spPr>
      </p:pic>
      <p:sp>
        <p:nvSpPr>
          <p:cNvPr id="44" name=""/>
          <p:cNvSpPr/>
          <p:nvPr/>
        </p:nvSpPr>
        <p:spPr>
          <a:xfrm>
            <a:off x="105840" y="0"/>
            <a:ext cx="4169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Taken together, all travel times in slide 4 represent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sampling of a continuous function in the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</a:t>
            </a:r>
            <a:r>
              <a:rPr b="0" i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midpoint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,</a:t>
            </a:r>
            <a:r>
              <a:rPr b="0" i="1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offset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) space, called the “Travel-Time Field”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(TTF)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110160" y="709200"/>
            <a:ext cx="1561680" cy="249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plot shows the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interpolated continuous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TTF.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change of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colour with offset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(downward), which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represents increasing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travel times. This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increase is called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“moveout”.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116640" y="3418200"/>
            <a:ext cx="1555200" cy="209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“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u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”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F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,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u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f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u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.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u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g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-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u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“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”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f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f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w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.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"/>
          <p:cNvSpPr/>
          <p:nvPr/>
        </p:nvSpPr>
        <p:spPr>
          <a:xfrm>
            <a:off x="110160" y="2509920"/>
            <a:ext cx="1710000" cy="83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Green line is the “crossover” separating direct waves from refractions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" descr=""/>
          <p:cNvPicPr/>
          <p:nvPr/>
        </p:nvPicPr>
        <p:blipFill>
          <a:blip r:embed="rId1"/>
          <a:stretch/>
        </p:blipFill>
        <p:spPr>
          <a:xfrm>
            <a:off x="374400" y="1080"/>
            <a:ext cx="9346680" cy="5670360"/>
          </a:xfrm>
          <a:prstGeom prst="rect">
            <a:avLst/>
          </a:prstGeom>
          <a:ln w="0">
            <a:noFill/>
          </a:ln>
        </p:spPr>
      </p:pic>
      <p:sp>
        <p:nvSpPr>
          <p:cNvPr id="49" name=""/>
          <p:cNvSpPr/>
          <p:nvPr/>
        </p:nvSpPr>
        <p:spPr>
          <a:xfrm>
            <a:off x="2714400" y="27720"/>
            <a:ext cx="4926600" cy="54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Another way to look at the picked travel times – select travel times  within ranges of source or midpoint positions. Such ranges are called “control points” and used to construct starting models for inversion.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"/>
          <p:cNvSpPr/>
          <p:nvPr/>
        </p:nvSpPr>
        <p:spPr>
          <a:xfrm>
            <a:off x="66240" y="3409560"/>
            <a:ext cx="1320120" cy="1253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that the common-midpoint  time(offset) dependence derived from the TTF (dotted black line) matches the travel times well.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" descr=""/>
          <p:cNvPicPr/>
          <p:nvPr/>
        </p:nvPicPr>
        <p:blipFill>
          <a:blip r:embed="rId1"/>
          <a:stretch/>
        </p:blipFill>
        <p:spPr>
          <a:xfrm>
            <a:off x="734040" y="0"/>
            <a:ext cx="9346680" cy="5670360"/>
          </a:xfrm>
          <a:prstGeom prst="rect">
            <a:avLst/>
          </a:prstGeom>
          <a:ln w="0">
            <a:noFill/>
          </a:ln>
        </p:spPr>
      </p:pic>
      <p:sp>
        <p:nvSpPr>
          <p:cNvPr id="52" name=""/>
          <p:cNvSpPr/>
          <p:nvPr/>
        </p:nvSpPr>
        <p:spPr>
          <a:xfrm>
            <a:off x="5153760" y="116640"/>
            <a:ext cx="4926960" cy="87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interpolated TTF can be inverted as 1-D travel time curves (preceding slide) at each midpoint location.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inversion requires no complex algorithms and gives a fairly accurate depth-velocity model 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"/>
          <p:cNvSpPr/>
          <p:nvPr/>
        </p:nvSpPr>
        <p:spPr>
          <a:xfrm>
            <a:off x="116640" y="3969000"/>
            <a:ext cx="1396440" cy="97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Depth-velocity model 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strong velocity contrast near 2-m depth.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"/>
          <p:cNvSpPr/>
          <p:nvPr/>
        </p:nvSpPr>
        <p:spPr>
          <a:xfrm>
            <a:off x="110160" y="1285920"/>
            <a:ext cx="17100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TTF-inverted velocities of layers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"/>
          <p:cNvSpPr/>
          <p:nvPr/>
        </p:nvSpPr>
        <p:spPr>
          <a:xfrm>
            <a:off x="0" y="360"/>
            <a:ext cx="423324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800" spc="-1" strike="noStrike">
                <a:solidFill>
                  <a:srgbClr val="000000"/>
                </a:solidFill>
                <a:highlight>
                  <a:srgbClr val="ffd7d7"/>
                </a:highlight>
                <a:latin typeface="Arial"/>
                <a:ea typeface="DejaVu Sans"/>
              </a:rPr>
              <a:t>Travel-Time Field inversion 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"/>
          <p:cNvSpPr/>
          <p:nvPr/>
        </p:nvSpPr>
        <p:spPr>
          <a:xfrm>
            <a:off x="110160" y="2689920"/>
            <a:ext cx="1710000" cy="5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Refraction delay times from TTF inversion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"/>
          <p:cNvSpPr/>
          <p:nvPr/>
        </p:nvSpPr>
        <p:spPr>
          <a:xfrm>
            <a:off x="8280360" y="1949040"/>
            <a:ext cx="1710000" cy="13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Disregard the delay-time “bump” near 90-105 m distances. Unfortunately, It is produced by missing recordings in this interval.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" descr=""/>
          <p:cNvPicPr/>
          <p:nvPr/>
        </p:nvPicPr>
        <p:blipFill>
          <a:blip r:embed="rId1"/>
          <a:stretch/>
        </p:blipFill>
        <p:spPr>
          <a:xfrm>
            <a:off x="408600" y="1080"/>
            <a:ext cx="9553680" cy="5670360"/>
          </a:xfrm>
          <a:prstGeom prst="rect">
            <a:avLst/>
          </a:prstGeom>
          <a:ln w="0">
            <a:noFill/>
          </a:ln>
        </p:spPr>
      </p:pic>
      <p:sp>
        <p:nvSpPr>
          <p:cNvPr id="59" name=""/>
          <p:cNvSpPr/>
          <p:nvPr/>
        </p:nvSpPr>
        <p:spPr>
          <a:xfrm>
            <a:off x="3555720" y="116640"/>
            <a:ext cx="632880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Final inversions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are typically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obtained by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interactive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modelling using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ray tracing. This is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 tedious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procedure relying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on elaborate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interactive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software. However,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TTF inversion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gives as a good 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starting model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(dashed lines)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making this task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much easier.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"/>
          <p:cNvSpPr/>
          <p:nvPr/>
        </p:nvSpPr>
        <p:spPr>
          <a:xfrm>
            <a:off x="0" y="360"/>
            <a:ext cx="423324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800" spc="-1" strike="noStrike">
                <a:solidFill>
                  <a:srgbClr val="000000"/>
                </a:solidFill>
                <a:highlight>
                  <a:srgbClr val="ffd7d7"/>
                </a:highlight>
                <a:latin typeface="Arial"/>
                <a:ea typeface="DejaVu Sans"/>
              </a:rPr>
              <a:t>Interactive inversion 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"/>
          <p:cNvSpPr/>
          <p:nvPr/>
        </p:nvSpPr>
        <p:spPr>
          <a:xfrm>
            <a:off x="6984720" y="872640"/>
            <a:ext cx="2808360" cy="52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image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is not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completely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implement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ed but is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supposed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to show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seismic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records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migrated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(overlaid)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onto the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position of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boundary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in depth.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"/>
          <p:cNvSpPr/>
          <p:nvPr/>
        </p:nvSpPr>
        <p:spPr>
          <a:xfrm>
            <a:off x="8157600" y="2118600"/>
            <a:ext cx="1887480" cy="83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Travel times at the position of yellow cross-section line on the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left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"/>
          <p:cNvSpPr/>
          <p:nvPr/>
        </p:nvSpPr>
        <p:spPr>
          <a:xfrm>
            <a:off x="8157600" y="3882600"/>
            <a:ext cx="1887480" cy="838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Velocity model at the position of yellow cross-section line on the left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"/>
          <p:cNvSpPr/>
          <p:nvPr/>
        </p:nvSpPr>
        <p:spPr>
          <a:xfrm>
            <a:off x="0" y="2583360"/>
            <a:ext cx="888840" cy="57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V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y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 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e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d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o</a:t>
            </a: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r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"/>
          <p:cNvSpPr/>
          <p:nvPr/>
        </p:nvSpPr>
        <p:spPr>
          <a:xfrm>
            <a:off x="63360" y="3990960"/>
            <a:ext cx="888840" cy="57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Boundary depth editor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2026-08-10T22:37:49Z</dcterms:modified>
  <cp:revision>26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