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11.png" ContentType="image/png"/>
  <Override PartName="/ppt/media/image2.png" ContentType="image/png"/>
  <Override PartName="/ppt/media/image17.png" ContentType="image/png"/>
  <Override PartName="/ppt/media/image8.png" ContentType="image/png"/>
  <Override PartName="/ppt/media/image1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84840"/>
            <a:ext cx="9068400" cy="6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266CF9F-28B5-422B-9706-220A0A4FAC6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016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6163982-A9C4-47AF-87E1-F11B3E7A5DBD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56016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ftr" idx="10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sldNum" idx="11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2336BD9-6884-4D27-B7EF-EF17D2F3F1FB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CA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CA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6016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FEAFF58-B761-40A6-AC8D-15F32366E415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CA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CA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56016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</a:t>
            </a: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edit the </a:t>
            </a: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title text </a:t>
            </a: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A9ADCF9-AD60-49C7-A437-36B7D7378031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  <p:sldLayoutId id="2147483653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 descr=""/>
          <p:cNvPicPr/>
          <p:nvPr/>
        </p:nvPicPr>
        <p:blipFill>
          <a:blip r:embed="rId1"/>
          <a:stretch/>
        </p:blipFill>
        <p:spPr>
          <a:xfrm>
            <a:off x="521280" y="36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"/>
          <p:cNvSpPr/>
          <p:nvPr/>
        </p:nvSpPr>
        <p:spPr>
          <a:xfrm>
            <a:off x="1800000" y="180000"/>
            <a:ext cx="450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All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elec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trod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es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in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our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surv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ey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AEF50ACE-4CB5-4EBD-9D49-84B2656B5061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"/>
          <p:cNvSpPr/>
          <p:nvPr/>
        </p:nvSpPr>
        <p:spPr>
          <a:xfrm>
            <a:off x="1404000" y="1800000"/>
            <a:ext cx="3276000" cy="234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Locations A (red circles) are current injection points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B is the remote current electrode common to all injections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Unlabelled pluses are electrodes M (measuring voltages relative to N)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 is the reference potential electrode common to all recordings. For some reason, point N was switched between the SE and NW positions after a part of injections was done.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"/>
          <p:cNvSpPr/>
          <p:nvPr/>
        </p:nvSpPr>
        <p:spPr>
          <a:xfrm>
            <a:off x="5184000" y="5256000"/>
            <a:ext cx="4176000" cy="32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Coordinates are relative to the GNSS pier near the vault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"/>
          <p:cNvSpPr/>
          <p:nvPr/>
        </p:nvSpPr>
        <p:spPr>
          <a:xfrm>
            <a:off x="1800000" y="180000"/>
            <a:ext cx="666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This slide shows the geometry of recording, and the measured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potentials are shown in the next slides.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3531EF91-E233-4B23-A0D5-482BD4583223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"/>
          <p:cNvSpPr/>
          <p:nvPr/>
        </p:nvSpPr>
        <p:spPr>
          <a:xfrm>
            <a:off x="1152000" y="2340000"/>
            <a:ext cx="3780000" cy="252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 is the selected current-injection point,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B (northwest corner of this image) is the remote current return point.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Voltage is measured between points M (unlabelled crosses) and reference electrode N (southeast of the swath of electrodes).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For true “pole-pole” electric recording, reference electrodes would be placed at “infinity”, i.e. distances much larger than the size of the study area. However, DIAS uses nearer placement of reference electrodes (“pseudo-pole pole array”) for efficiency of data acquisition.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" descr=""/>
          <p:cNvPicPr/>
          <p:nvPr/>
        </p:nvPicPr>
        <p:blipFill>
          <a:blip r:embed="rId1"/>
          <a:stretch/>
        </p:blipFill>
        <p:spPr>
          <a:xfrm>
            <a:off x="521280" y="36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"/>
          <p:cNvSpPr/>
          <p:nvPr/>
        </p:nvSpPr>
        <p:spPr>
          <a:xfrm>
            <a:off x="1800000" y="180000"/>
            <a:ext cx="666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Interpolated map of voltages recorded from this source point.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18BCA195-DDC7-4B6D-B1D9-CB3DBB6FD376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"/>
          <p:cNvSpPr/>
          <p:nvPr/>
        </p:nvSpPr>
        <p:spPr>
          <a:xfrm>
            <a:off x="1152000" y="1260000"/>
            <a:ext cx="1188000" cy="360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volt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age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sho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uld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gen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erall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y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decr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eas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 as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1/</a:t>
            </a:r>
            <a:r>
              <a:rPr b="0" i="1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di</a:t>
            </a:r>
            <a:r>
              <a:rPr b="0" i="1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stan</a:t>
            </a:r>
            <a:r>
              <a:rPr b="0" i="1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ce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awa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y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fro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m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curr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ent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inje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ctio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poin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This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is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gen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erall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y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wha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 we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see;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how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ever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,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note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sev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eral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elec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trod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es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with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neg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ativ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volt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age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s.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are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likel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y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due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to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topo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gra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phy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and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self-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pote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ntial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" descr=""/>
          <p:cNvPicPr/>
          <p:nvPr/>
        </p:nvPicPr>
        <p:blipFill>
          <a:blip r:embed="rId1"/>
          <a:stretch/>
        </p:blipFill>
        <p:spPr>
          <a:xfrm>
            <a:off x="521280" y="36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"/>
          <p:cNvSpPr/>
          <p:nvPr/>
        </p:nvSpPr>
        <p:spPr>
          <a:xfrm>
            <a:off x="1800000" y="180000"/>
            <a:ext cx="738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Dividing V by the injection current (I = const), a map of </a:t>
            </a:r>
            <a:r>
              <a:rPr b="0" lang="en-CA" sz="1100" strike="noStrike" u="sng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cross-resistances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for the array is obtained.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This image represents one row of the </a:t>
            </a:r>
            <a:r>
              <a:rPr b="1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resistance matrix 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which we also tried measuring with SYSCAL.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3C9F2FAA-F23E-4E2B-904F-46E904E08B08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"/>
          <p:cNvSpPr/>
          <p:nvPr/>
        </p:nvSpPr>
        <p:spPr>
          <a:xfrm>
            <a:off x="7308000" y="3636000"/>
            <a:ext cx="2052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h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=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V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/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z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h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f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y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b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u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1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0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h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m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h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u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c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(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b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u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1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m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f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m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l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c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"/>
          <p:cNvSpPr/>
          <p:nvPr/>
        </p:nvSpPr>
        <p:spPr>
          <a:xfrm>
            <a:off x="7056000" y="612000"/>
            <a:ext cx="2844000" cy="10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To complete the resistance-matrix row, we need to measure the voltage at the current electrode A.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Unfortunately, this voltage is not provided in DIAS data, and we also could not measure it in our SYSCAL test.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" descr=""/>
          <p:cNvPicPr/>
          <p:nvPr/>
        </p:nvPicPr>
        <p:blipFill>
          <a:blip r:embed="rId1"/>
          <a:stretch/>
        </p:blipFill>
        <p:spPr>
          <a:xfrm>
            <a:off x="521280" y="36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"/>
          <p:cNvSpPr/>
          <p:nvPr/>
        </p:nvSpPr>
        <p:spPr>
          <a:xfrm>
            <a:off x="1800000" y="180000"/>
            <a:ext cx="720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With different positions of potential electrode M (pluses below), geometric factors (k) of the A-B-M-N array vary as shown . Note that geometric factors increase proportionally to the A-M distance near source A.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86005606-15F6-41A8-9959-C4BA3290DF75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" descr=""/>
          <p:cNvPicPr/>
          <p:nvPr/>
        </p:nvPicPr>
        <p:blipFill>
          <a:blip r:embed="rId1"/>
          <a:stretch/>
        </p:blipFill>
        <p:spPr>
          <a:xfrm>
            <a:off x="647280" y="36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"/>
          <p:cNvSpPr/>
          <p:nvPr/>
        </p:nvSpPr>
        <p:spPr>
          <a:xfrm>
            <a:off x="1800000" y="108000"/>
            <a:ext cx="756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Multiplying the resistance V/I by the geometric factor k gives the apparent resistivity.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(ignore the three anomalous readings)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F20B9E9A-3E49-4AA8-A362-3E8EC1951539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"/>
          <p:cNvSpPr/>
          <p:nvPr/>
        </p:nvSpPr>
        <p:spPr>
          <a:xfrm>
            <a:off x="6120000" y="900000"/>
            <a:ext cx="378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Near source point A, the apparent resistivity is close to the near-surface resistivity (about 80 Ohm.m, fairly low!)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6840000" y="4431600"/>
            <a:ext cx="252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At larger distances, it comes from a deeper layer (about 150 Ohm.m)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6240600" y="4096440"/>
            <a:ext cx="779400" cy="223560"/>
          </a:xfrm>
          <a:prstGeom prst="line">
            <a:avLst/>
          </a:prstGeom>
          <a:ln w="19080">
            <a:solidFill>
              <a:srgbClr val="3465a4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 flipV="1">
            <a:off x="5585040" y="1344960"/>
            <a:ext cx="1619640" cy="810360"/>
          </a:xfrm>
          <a:prstGeom prst="line">
            <a:avLst/>
          </a:prstGeom>
          <a:ln w="19080">
            <a:solidFill>
              <a:srgbClr val="3465a4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" descr=""/>
          <p:cNvPicPr/>
          <p:nvPr/>
        </p:nvPicPr>
        <p:blipFill>
          <a:blip r:embed="rId1"/>
          <a:stretch/>
        </p:blipFill>
        <p:spPr>
          <a:xfrm>
            <a:off x="467280" y="-36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"/>
          <p:cNvSpPr/>
          <p:nvPr/>
        </p:nvSpPr>
        <p:spPr>
          <a:xfrm>
            <a:off x="180000" y="108000"/>
            <a:ext cx="3060000" cy="169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Here, apparent resistivities from the preceding plot are plotted vs, distances from electrode A (injection point)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Note that the apparent resistivity increases with distance (red line). This is because of an additional potential gets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developed across a very thin near-surface layer.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This potential is analogous to “static times” in seismics.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38425491-F731-40B3-B7D6-A507CB8CFD44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"/>
          <p:cNvSpPr/>
          <p:nvPr/>
        </p:nvSpPr>
        <p:spPr>
          <a:xfrm>
            <a:off x="108000" y="2088000"/>
            <a:ext cx="1332000" cy="115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The intercept at    </a:t>
            </a:r>
            <a:r>
              <a:rPr b="0" i="1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= 0 is the actual resistivity near point A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(68 Ohm.m)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2808000" y="1875600"/>
            <a:ext cx="37800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Slope of the red line is due to the additional potential at point A. This potential can be calculated from this slope and equals 1.62 V (see plot title)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 flipV="1">
            <a:off x="3540600" y="2520000"/>
            <a:ext cx="239400" cy="900000"/>
          </a:xfrm>
          <a:prstGeom prst="line">
            <a:avLst/>
          </a:prstGeom>
          <a:ln w="19080">
            <a:solidFill>
              <a:srgbClr val="ff0000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 flipH="1" flipV="1">
            <a:off x="900000" y="3060000"/>
            <a:ext cx="720000" cy="1080000"/>
          </a:xfrm>
          <a:prstGeom prst="line">
            <a:avLst/>
          </a:prstGeom>
          <a:ln w="19080">
            <a:solidFill>
              <a:srgbClr val="ff0000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7020000" y="1911600"/>
            <a:ext cx="26640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This decrease of apparent resistivity with distance is due to sampling deeper layers (less resistive)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 flipV="1">
            <a:off x="7020000" y="2556000"/>
            <a:ext cx="720000" cy="1003320"/>
          </a:xfrm>
          <a:prstGeom prst="line">
            <a:avLst/>
          </a:prstGeom>
          <a:ln w="19080">
            <a:solidFill>
              <a:srgbClr val="2a6099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"/>
          <p:cNvSpPr/>
          <p:nvPr/>
        </p:nvSpPr>
        <p:spPr>
          <a:xfrm>
            <a:off x="1620360" y="1260000"/>
            <a:ext cx="7379640" cy="252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Most images obtained for DC resistivity can also be produced for chargeability (usually denoted M, but this is </a:t>
            </a:r>
            <a:r>
              <a:rPr b="0" i="1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not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electrode M!).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DC resistivity characterizes the ability of the medium to conduct current,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whereas chargeability measures the ability of the medium to polarize itself (produce time-variant “displacement current”).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The following slides show chargeability plots similar to resistivity results above.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"/>
          <p:cNvSpPr txBox="1"/>
          <p:nvPr/>
        </p:nvSpPr>
        <p:spPr>
          <a:xfrm>
            <a:off x="917712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895F4AF5-B3D1-4CD2-B81F-88297D8D14A4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"/>
          <p:cNvSpPr/>
          <p:nvPr/>
        </p:nvSpPr>
        <p:spPr>
          <a:xfrm>
            <a:off x="720000" y="180000"/>
            <a:ext cx="900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Apparent chargeability from the </a:t>
            </a:r>
            <a:r>
              <a:rPr b="1" lang="en-CA" sz="14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pole-pole array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(as recorded).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AB5359F5-A574-4923-82C9-EF5AD2589D91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"/>
          <p:cNvSpPr/>
          <p:nvPr/>
        </p:nvSpPr>
        <p:spPr>
          <a:xfrm>
            <a:off x="1980000" y="144000"/>
            <a:ext cx="666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Apparent chargeability from the</a:t>
            </a:r>
            <a:r>
              <a:rPr b="1" lang="en-CA" sz="12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virtual pole-dipole arrays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. Note that after transformation, coverage and consistency of the image are improved.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-36000" y="2232000"/>
            <a:ext cx="1116000" cy="277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Also a strong expression of the target. However, it may also be related to surface topography (?).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 surface low may cause  increased apparent resistivity and chargeability.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 flipV="1">
            <a:off x="900000" y="1980000"/>
            <a:ext cx="1260000" cy="72000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720000" y="3329640"/>
            <a:ext cx="1260000" cy="81036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B8D422C7-662F-497F-AF6A-3519DE28143B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"/>
          <p:cNvSpPr/>
          <p:nvPr/>
        </p:nvSpPr>
        <p:spPr>
          <a:xfrm flipV="1">
            <a:off x="3416760" y="1906200"/>
            <a:ext cx="1260000" cy="72000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"/>
          <p:cNvSpPr/>
          <p:nvPr/>
        </p:nvSpPr>
        <p:spPr>
          <a:xfrm flipV="1">
            <a:off x="3413520" y="4244400"/>
            <a:ext cx="1260000" cy="72000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"/>
          <p:cNvSpPr/>
          <p:nvPr/>
        </p:nvSpPr>
        <p:spPr>
          <a:xfrm>
            <a:off x="1800000" y="180000"/>
            <a:ext cx="73796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Subsurface chargeability model by </a:t>
            </a:r>
            <a:r>
              <a:rPr b="0" lang="en-CA" sz="1100" strike="noStrike" u="sng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inverting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recorded pole-pole data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CFB55EE7-F555-4523-BBDE-117B840BFF6F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"/>
          <p:cNvSpPr/>
          <p:nvPr/>
        </p:nvSpPr>
        <p:spPr>
          <a:xfrm>
            <a:off x="1620360" y="540000"/>
            <a:ext cx="7379640" cy="46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DIAS (Charlotte Thibaud) applied two types of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imaging to this dataset: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1) Using the “pseudo-pole-pole” geometry of the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recorded dataset (roaming A and M electrodes with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fixed B and N);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2) Combining the recorded V/I ratios to produce a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pole-dipole dataset (with roaming A, M and N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electrodes and fixed B).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For each of these geometries, two imaging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procedures were performed: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a) apparent resistivity volumes constructed by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geometric rules;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b) inversion for true subsurface resistivity  performed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by solving equations of electric current propagation in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3D.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Below, I show results from both of these procedures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plus some additional comments about imaging of a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single point A.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Finally, most procedures for DC resistivity imaging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can be applied to chargeability (Induced Polarization,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IP). This is illustrated at the end of this document.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917712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B5FAC7DD-D10F-42E2-8204-7AF2354727DE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"/>
          <p:cNvSpPr/>
          <p:nvPr/>
        </p:nvSpPr>
        <p:spPr>
          <a:xfrm>
            <a:off x="1800000" y="180000"/>
            <a:ext cx="73796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Subsurface chargeability model by constructing pole-dipole electrode arrays and inverting them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C5DA63FB-2456-42E7-A961-E0A19F068CE3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518040" y="68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"/>
          <p:cNvSpPr/>
          <p:nvPr/>
        </p:nvSpPr>
        <p:spPr>
          <a:xfrm>
            <a:off x="1800000" y="180000"/>
            <a:ext cx="540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Grid of pseudo-locations (midpoints) for the </a:t>
            </a:r>
            <a:r>
              <a:rPr b="1" lang="en-CA" sz="14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recorded pole-pole array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80B876BF-AEF5-4400-9CFD-A4248B993A37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"/>
          <p:cNvSpPr/>
          <p:nvPr/>
        </p:nvSpPr>
        <p:spPr>
          <a:xfrm>
            <a:off x="6660000" y="900000"/>
            <a:ext cx="3276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The reference electrode N was changed once during recording, and hence the distribution of imaging locations looks like two sub-grids.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" name=""/>
          <p:cNvSpPr/>
          <p:nvPr/>
        </p:nvSpPr>
        <p:spPr>
          <a:xfrm>
            <a:off x="720000" y="180000"/>
            <a:ext cx="900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Apparent resistivity from the pole-pole array (as recorded). For each source-receiver pair, the resistivity is obtained at pseudo-depth beneath the midpoint shown in the preceding slide, and averaged using a spatial filter. This gives slices of apparent resistivity at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 Z = const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D80FF42F-6DDA-40E7-A4C0-1701221099F3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518040" y="68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" name=""/>
          <p:cNvSpPr/>
          <p:nvPr/>
        </p:nvSpPr>
        <p:spPr>
          <a:xfrm>
            <a:off x="360000" y="180000"/>
            <a:ext cx="954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By taking various combinations of data to simulate sampling by the “virtual” </a:t>
            </a:r>
            <a:r>
              <a:rPr b="1" lang="en-CA" sz="14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pole-dipole electrode arrays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.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This image shows pseudo-locations of these arrays. There are roughly 9 times more of V/I ratios here than in the original dataset (preceding slides).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FEBF6407-0C9A-4342-8213-5B33DC1A8F03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"/>
          <p:cNvSpPr/>
          <p:nvPr/>
        </p:nvSpPr>
        <p:spPr>
          <a:xfrm>
            <a:off x="1980000" y="144000"/>
            <a:ext cx="666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Apparent resistivity by using the virtual pole-dipole like arrays. The apparent resistivities at (midpoint, pseudo-depth) locations are also spatially averaged and shown as slices Z = const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-36000" y="2520000"/>
            <a:ext cx="936000" cy="90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This seems to be our conductive target!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 flipV="1">
            <a:off x="720000" y="1800000"/>
            <a:ext cx="1620000" cy="72000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518040" y="3329640"/>
            <a:ext cx="1461960" cy="81036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B4C6EF3B-3D7D-4A27-95EA-747CDAB85FB8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"/>
          <p:cNvSpPr/>
          <p:nvPr/>
        </p:nvSpPr>
        <p:spPr>
          <a:xfrm>
            <a:off x="3398040" y="3240000"/>
            <a:ext cx="1461960" cy="81036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5378040" y="3149640"/>
            <a:ext cx="1461960" cy="81036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"/>
          <p:cNvSpPr/>
          <p:nvPr/>
        </p:nvSpPr>
        <p:spPr>
          <a:xfrm flipV="1">
            <a:off x="3600000" y="1800000"/>
            <a:ext cx="1260000" cy="72000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"/>
          <p:cNvSpPr/>
          <p:nvPr/>
        </p:nvSpPr>
        <p:spPr>
          <a:xfrm>
            <a:off x="1800000" y="180000"/>
            <a:ext cx="75600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Resistivity inversion using pole-pole geometry (as recorded). Inversion by Charlotte Thibaud (DIAS) 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3969D608-0FCD-4A48-8DDE-F89D3FEFB14E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"/>
          <p:cNvSpPr/>
          <p:nvPr/>
        </p:nvSpPr>
        <p:spPr>
          <a:xfrm>
            <a:off x="6660000" y="1512000"/>
            <a:ext cx="1656000" cy="75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Dee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per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slic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es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won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’t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plot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for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som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e 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reas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on</a:t>
            </a: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…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521280" y="5040"/>
            <a:ext cx="9072720" cy="56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"/>
          <p:cNvSpPr/>
          <p:nvPr/>
        </p:nvSpPr>
        <p:spPr>
          <a:xfrm>
            <a:off x="1800000" y="180000"/>
            <a:ext cx="73796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  <a:ea typeface="DejaVu Sans"/>
              </a:rPr>
              <a:t>Subsurface resistivity model by constructing numerous pole-dipole electrode arrays and inverting them</a:t>
            </a:r>
            <a:endParaRPr b="0" lang="en-CA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917748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D27E1035-2C9C-4CB8-B469-7ADD7B27A53B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"/>
          <p:cNvSpPr/>
          <p:nvPr/>
        </p:nvSpPr>
        <p:spPr>
          <a:xfrm>
            <a:off x="1620360" y="1260000"/>
            <a:ext cx="7379640" cy="252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On the following slides, I show a detailed analysis of </a:t>
            </a:r>
            <a:r>
              <a:rPr b="1" lang="en-CA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one current-source injection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.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An arbitrary location of electrode A near (easting = 38 m, northing = -145 m) was selected. 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These slides also summarize the general procedure of resistivity imaging and illustrate the concept of “resistance </a:t>
            </a:r>
            <a:r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matrix” (slide 12) </a:t>
            </a:r>
            <a:endParaRPr b="0" lang="en-CA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9177120" y="5107320"/>
            <a:ext cx="458280" cy="3189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fld id="{73D0A461-ED16-406D-A346-58FD6AD4BBF2}" type="slidenum">
              <a:rPr b="0" lang="en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4458</TotalTime>
  <Application>LibreOffice/25.2.4.3$Linux_X86_64 LibreOffice_project/520$Build-3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2025-07-04T09:51:09Z</dcterms:modified>
  <cp:revision>53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