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0.png" ContentType="image/png"/>
  <Override PartName="/ppt/media/image7.png" ContentType="image/png"/>
  <Override PartName="/ppt/media/image11.png" ContentType="image/png"/>
  <Override PartName="/ppt/media/image8.png" ContentType="image/png"/>
  <Override PartName="/ppt/media/image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7AE73E9-BF29-4F36-8649-D843E589875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CF99E01-5207-4949-AF1E-907399F1E8A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l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k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d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h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i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l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e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x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o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r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m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a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C4A7865-9FE8-4F64-BBF0-2B428D96B440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5201879-34F8-4A71-AEA0-AFCB9C830556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233280" y="1260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2066040" y="150840"/>
            <a:ext cx="4762440" cy="58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Imaging was done at two frequencies as shown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following plots show several data readings.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8380800" y="1995840"/>
            <a:ext cx="1555920" cy="169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instrument makes readings at each about 10-20 cm intervals, but only points separated by more than 75 cm are shown here for clarity.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500400" y="-6840"/>
            <a:ext cx="9072360" cy="5670000"/>
          </a:xfrm>
          <a:prstGeom prst="rect">
            <a:avLst/>
          </a:prstGeom>
          <a:ln w="0">
            <a:noFill/>
          </a:ln>
        </p:spPr>
      </p:pic>
      <p:sp>
        <p:nvSpPr>
          <p:cNvPr id="40" name=""/>
          <p:cNvSpPr/>
          <p:nvPr/>
        </p:nvSpPr>
        <p:spPr>
          <a:xfrm>
            <a:off x="2232000" y="150840"/>
            <a:ext cx="6479280" cy="31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Todd also ran tests using three higher frequencies.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They seem to be more affected by the fence.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540000" y="360"/>
            <a:ext cx="9072360" cy="5670000"/>
          </a:xfrm>
          <a:prstGeom prst="rect">
            <a:avLst/>
          </a:prstGeom>
          <a:ln w="0">
            <a:noFill/>
          </a:ln>
        </p:spPr>
      </p:pic>
      <p:sp>
        <p:nvSpPr>
          <p:cNvPr id="42" name=""/>
          <p:cNvSpPr/>
          <p:nvPr/>
        </p:nvSpPr>
        <p:spPr>
          <a:xfrm>
            <a:off x="900000" y="1980000"/>
            <a:ext cx="1619280" cy="89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An interesting E-W  channel of low conductivity here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2117160" y="2232000"/>
            <a:ext cx="2022840" cy="18000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" descr=""/>
          <p:cNvPicPr/>
          <p:nvPr/>
        </p:nvPicPr>
        <p:blipFill>
          <a:blip r:embed="rId1"/>
          <a:stretch/>
        </p:blipFill>
        <p:spPr>
          <a:xfrm>
            <a:off x="521280" y="12600"/>
            <a:ext cx="9072720" cy="567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" descr=""/>
          <p:cNvPicPr/>
          <p:nvPr/>
        </p:nvPicPr>
        <p:blipFill>
          <a:blip r:embed="rId1"/>
          <a:stretch/>
        </p:blipFill>
        <p:spPr>
          <a:xfrm>
            <a:off x="521280" y="12600"/>
            <a:ext cx="9072720" cy="567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" descr=""/>
          <p:cNvPicPr/>
          <p:nvPr/>
        </p:nvPicPr>
        <p:blipFill>
          <a:blip r:embed="rId1"/>
          <a:stretch/>
        </p:blipFill>
        <p:spPr>
          <a:xfrm>
            <a:off x="521280" y="12600"/>
            <a:ext cx="9072720" cy="5670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" descr=""/>
          <p:cNvPicPr/>
          <p:nvPr/>
        </p:nvPicPr>
        <p:blipFill>
          <a:blip r:embed="rId1"/>
          <a:stretch/>
        </p:blipFill>
        <p:spPr>
          <a:xfrm>
            <a:off x="675720" y="22320"/>
            <a:ext cx="9072000" cy="5669640"/>
          </a:xfrm>
          <a:prstGeom prst="rect">
            <a:avLst/>
          </a:prstGeom>
          <a:ln w="0">
            <a:noFill/>
          </a:ln>
        </p:spPr>
      </p:pic>
      <p:sp>
        <p:nvSpPr>
          <p:cNvPr id="21" name=""/>
          <p:cNvSpPr/>
          <p:nvPr/>
        </p:nvSpPr>
        <p:spPr>
          <a:xfrm>
            <a:off x="0" y="1980000"/>
            <a:ext cx="1259280" cy="16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our Applied Potential test target and something else?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target stands out particularly well at 6390 Hz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"/>
          <p:cNvSpPr/>
          <p:nvPr/>
        </p:nvSpPr>
        <p:spPr>
          <a:xfrm>
            <a:off x="9000000" y="2520000"/>
            <a:ext cx="1006560" cy="107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On the East side, some anomalies from barbwire fence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"/>
          <p:cNvSpPr/>
          <p:nvPr/>
        </p:nvSpPr>
        <p:spPr>
          <a:xfrm>
            <a:off x="2232000" y="150840"/>
            <a:ext cx="6479280" cy="31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Gridding of the data by “Delaunay triangulation” produces maps of the respective properties 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is the main display – apparent resistivity at the different frequencies.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"/>
          <p:cNvSpPr/>
          <p:nvPr/>
        </p:nvSpPr>
        <p:spPr>
          <a:xfrm>
            <a:off x="900000" y="2429640"/>
            <a:ext cx="2880000" cy="99036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5" name=""/>
          <p:cNvSpPr/>
          <p:nvPr/>
        </p:nvSpPr>
        <p:spPr>
          <a:xfrm>
            <a:off x="857160" y="2416680"/>
            <a:ext cx="2742840" cy="10332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" name=""/>
          <p:cNvSpPr/>
          <p:nvPr/>
        </p:nvSpPr>
        <p:spPr>
          <a:xfrm>
            <a:off x="9144000" y="288000"/>
            <a:ext cx="1006560" cy="107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Using “hot” color map here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" descr=""/>
          <p:cNvPicPr/>
          <p:nvPr/>
        </p:nvPicPr>
        <p:blipFill>
          <a:blip r:embed="rId1"/>
          <a:stretch/>
        </p:blipFill>
        <p:spPr>
          <a:xfrm>
            <a:off x="531720" y="22320"/>
            <a:ext cx="9072000" cy="5669640"/>
          </a:xfrm>
          <a:prstGeom prst="rect">
            <a:avLst/>
          </a:prstGeom>
          <a:ln w="0">
            <a:noFill/>
          </a:ln>
        </p:spPr>
      </p:pic>
      <p:sp>
        <p:nvSpPr>
          <p:cNvPr id="28" name=""/>
          <p:cNvSpPr/>
          <p:nvPr/>
        </p:nvSpPr>
        <p:spPr>
          <a:xfrm>
            <a:off x="2232000" y="150840"/>
            <a:ext cx="6479280" cy="31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Total electric conductivity derived by combining the two frequencies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" descr=""/>
          <p:cNvPicPr/>
          <p:nvPr/>
        </p:nvPicPr>
        <p:blipFill>
          <a:blip r:embed="rId1"/>
          <a:stretch/>
        </p:blipFill>
        <p:spPr>
          <a:xfrm>
            <a:off x="720000" y="0"/>
            <a:ext cx="9072000" cy="5669640"/>
          </a:xfrm>
          <a:prstGeom prst="rect">
            <a:avLst/>
          </a:prstGeom>
          <a:ln w="0">
            <a:noFill/>
          </a:ln>
        </p:spPr>
      </p:pic>
      <p:sp>
        <p:nvSpPr>
          <p:cNvPr id="30" name=""/>
          <p:cNvSpPr/>
          <p:nvPr/>
        </p:nvSpPr>
        <p:spPr>
          <a:xfrm>
            <a:off x="0" y="1980000"/>
            <a:ext cx="1077840" cy="14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our Applied Potential test target and something else?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"/>
          <p:cNvSpPr/>
          <p:nvPr/>
        </p:nvSpPr>
        <p:spPr>
          <a:xfrm>
            <a:off x="9000000" y="2520000"/>
            <a:ext cx="1006560" cy="107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On the East side, some anomalies from barbwire fence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"/>
          <p:cNvSpPr/>
          <p:nvPr/>
        </p:nvSpPr>
        <p:spPr>
          <a:xfrm>
            <a:off x="2340000" y="222840"/>
            <a:ext cx="6479280" cy="31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Imaging was done at two frequencies as shown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”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Quadrature” is basically induced field at 90-degree phase shift from the primary one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"/>
          <p:cNvSpPr/>
          <p:nvPr/>
        </p:nvSpPr>
        <p:spPr>
          <a:xfrm>
            <a:off x="900000" y="2429640"/>
            <a:ext cx="2880000" cy="99036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4" name=""/>
          <p:cNvSpPr/>
          <p:nvPr/>
        </p:nvSpPr>
        <p:spPr>
          <a:xfrm>
            <a:off x="857160" y="2416680"/>
            <a:ext cx="2742840" cy="10332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" descr=""/>
          <p:cNvPicPr/>
          <p:nvPr/>
        </p:nvPicPr>
        <p:blipFill>
          <a:blip r:embed="rId1"/>
          <a:stretch/>
        </p:blipFill>
        <p:spPr>
          <a:xfrm>
            <a:off x="531720" y="22320"/>
            <a:ext cx="9072000" cy="5669640"/>
          </a:xfrm>
          <a:prstGeom prst="rect">
            <a:avLst/>
          </a:prstGeom>
          <a:ln w="0">
            <a:noFill/>
          </a:ln>
        </p:spPr>
      </p:pic>
      <p:sp>
        <p:nvSpPr>
          <p:cNvPr id="36" name=""/>
          <p:cNvSpPr/>
          <p:nvPr/>
        </p:nvSpPr>
        <p:spPr>
          <a:xfrm>
            <a:off x="2340000" y="222840"/>
            <a:ext cx="6479280" cy="31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In-phase field (with the primary one) is more difficult to interpret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531720" y="22320"/>
            <a:ext cx="9072000" cy="5669640"/>
          </a:xfrm>
          <a:prstGeom prst="rect">
            <a:avLst/>
          </a:prstGeom>
          <a:ln w="0">
            <a:noFill/>
          </a:ln>
        </p:spPr>
      </p:pic>
      <p:sp>
        <p:nvSpPr>
          <p:cNvPr id="38" name=""/>
          <p:cNvSpPr/>
          <p:nvPr/>
        </p:nvSpPr>
        <p:spPr>
          <a:xfrm>
            <a:off x="2232000" y="150840"/>
            <a:ext cx="6479280" cy="31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Magnetic susceptibility is also estimated by the instrument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2025-06-14T15:24:06Z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