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s/slide1.xml" ContentType="application/vnd.openxmlformats-officedocument.presentationml.slide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_rels/presentation.xml.rels" ContentType="application/vnd.openxmlformats-package.relationships+xml"/>
  <Override PartName="/ppt/media/image1.png" ContentType="image/png"/>
  <Override PartName="/ppt/media/image2.png" ContentType="image/png"/>
  <Override PartName="/ppt/media/image3.png" ContentType="image/png"/>
  <Override PartName="/ppt/media/image4.png" ContentType="image/pn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</p:sldMasterIdLst>
  <p:sldIdLst>
    <p:sldId id="256" r:id="rId4"/>
    <p:sldId id="257" r:id="rId5"/>
    <p:sldId id="258" r:id="rId6"/>
    <p:sldId id="259" r:id="rId7"/>
  </p:sldIdLst>
  <p:sldSz cx="10080625" cy="5670550"/>
  <p:notesSz cx="7772400" cy="100584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" Target="slides/slide1.xml"/><Relationship Id="rId5" Type="http://schemas.openxmlformats.org/officeDocument/2006/relationships/slide" Target="slides/slide2.xml"/><Relationship Id="rId6" Type="http://schemas.openxmlformats.org/officeDocument/2006/relationships/slide" Target="slides/slide3.xml"/><Relationship Id="rId7" Type="http://schemas.openxmlformats.org/officeDocument/2006/relationships/slide" Target="slides/slide4.xml"/><Relationship Id="rId8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702AA738-0563-41DE-B167-197FD97877B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Defaul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subTitle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8A855B90-E92D-437F-BD60-EC0E09DAD540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en-CA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edit the 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title text </a:t>
            </a: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1"/>
          </p:nvPr>
        </p:nvSpPr>
        <p:spPr>
          <a:xfrm>
            <a:off x="3447360" y="5165280"/>
            <a:ext cx="319356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2"/>
          </p:nvPr>
        </p:nvSpPr>
        <p:spPr>
          <a:xfrm>
            <a:off x="7227360" y="5165280"/>
            <a:ext cx="234684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9AD159A-B21A-47F9-B432-4ADB483B695A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dt" idx="3"/>
          </p:nvPr>
        </p:nvSpPr>
        <p:spPr>
          <a:xfrm>
            <a:off x="504000" y="5165280"/>
            <a:ext cx="234684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0200" cy="945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CA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CA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4"/>
          </p:nvPr>
        </p:nvSpPr>
        <p:spPr>
          <a:xfrm>
            <a:off x="3447360" y="5165280"/>
            <a:ext cx="319356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5"/>
          </p:nvPr>
        </p:nvSpPr>
        <p:spPr>
          <a:xfrm>
            <a:off x="7227360" y="5165280"/>
            <a:ext cx="234684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FD5A7C3-4B1E-41E2-9B41-B1C9F22DFDED}" type="slidenum"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dt" idx="6"/>
          </p:nvPr>
        </p:nvSpPr>
        <p:spPr>
          <a:xfrm>
            <a:off x="504000" y="5165280"/>
            <a:ext cx="2346840" cy="389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>
              <a:buNone/>
              <a:defRPr b="0" lang="en-CA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CA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CA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5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2000" cy="32886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CA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CA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CA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CA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CA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2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2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2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slideLayout" Target="../slideLayouts/slideLayout2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" descr=""/>
          <p:cNvPicPr/>
          <p:nvPr/>
        </p:nvPicPr>
        <p:blipFill>
          <a:blip r:embed="rId1"/>
          <a:stretch/>
        </p:blipFill>
        <p:spPr>
          <a:xfrm>
            <a:off x="324000" y="0"/>
            <a:ext cx="9072720" cy="5670360"/>
          </a:xfrm>
          <a:prstGeom prst="rect">
            <a:avLst/>
          </a:prstGeom>
          <a:ln w="0">
            <a:noFill/>
          </a:ln>
        </p:spPr>
      </p:pic>
      <p:sp>
        <p:nvSpPr>
          <p:cNvPr id="15" name=""/>
          <p:cNvSpPr/>
          <p:nvPr/>
        </p:nvSpPr>
        <p:spPr>
          <a:xfrm>
            <a:off x="2957400" y="200520"/>
            <a:ext cx="3059640" cy="43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Line G1 looks good (station 28 was redone)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" name=""/>
          <p:cNvSpPr/>
          <p:nvPr/>
        </p:nvSpPr>
        <p:spPr>
          <a:xfrm>
            <a:off x="1440" y="1980000"/>
            <a:ext cx="1258560" cy="162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the instrument drift model from repeated measurements at base station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" name=""/>
          <p:cNvSpPr/>
          <p:nvPr/>
        </p:nvSpPr>
        <p:spPr>
          <a:xfrm>
            <a:off x="8461440" y="2340000"/>
            <a:ext cx="1438560" cy="72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Note gravity reducing with elevation (“free-air” effect)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"/>
          <p:cNvSpPr/>
          <p:nvPr/>
        </p:nvSpPr>
        <p:spPr>
          <a:xfrm>
            <a:off x="8640000" y="3600000"/>
            <a:ext cx="1440000" cy="144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After correction for the free-air effect, gravity increases with elevation.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This gives a good estimate of subsurface density 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" descr=""/>
          <p:cNvPicPr/>
          <p:nvPr/>
        </p:nvPicPr>
        <p:blipFill>
          <a:blip r:embed="rId1"/>
          <a:stretch/>
        </p:blipFill>
        <p:spPr>
          <a:xfrm>
            <a:off x="516960" y="7920"/>
            <a:ext cx="9072720" cy="5670360"/>
          </a:xfrm>
          <a:prstGeom prst="rect">
            <a:avLst/>
          </a:prstGeom>
          <a:ln w="0">
            <a:noFill/>
          </a:ln>
        </p:spPr>
      </p:pic>
      <p:sp>
        <p:nvSpPr>
          <p:cNvPr id="20" name=""/>
          <p:cNvSpPr/>
          <p:nvPr/>
        </p:nvSpPr>
        <p:spPr>
          <a:xfrm>
            <a:off x="2957400" y="200520"/>
            <a:ext cx="3882240" cy="43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Line  G2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" name=""/>
          <p:cNvSpPr/>
          <p:nvPr/>
        </p:nvSpPr>
        <p:spPr>
          <a:xfrm>
            <a:off x="8640000" y="3780000"/>
            <a:ext cx="1260000" cy="72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Parasnis density looks too high in this line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" descr=""/>
          <p:cNvPicPr/>
          <p:nvPr/>
        </p:nvPicPr>
        <p:blipFill>
          <a:blip r:embed="rId1"/>
          <a:stretch/>
        </p:blipFill>
        <p:spPr>
          <a:xfrm>
            <a:off x="516960" y="7560"/>
            <a:ext cx="9072720" cy="5670360"/>
          </a:xfrm>
          <a:prstGeom prst="rect">
            <a:avLst/>
          </a:prstGeom>
          <a:ln w="0">
            <a:noFill/>
          </a:ln>
        </p:spPr>
      </p:pic>
      <p:sp>
        <p:nvSpPr>
          <p:cNvPr id="23" name=""/>
          <p:cNvSpPr/>
          <p:nvPr/>
        </p:nvSpPr>
        <p:spPr>
          <a:xfrm>
            <a:off x="2957400" y="200520"/>
            <a:ext cx="3059640" cy="43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Line G3 (Station 11 redone)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"/>
          <p:cNvSpPr/>
          <p:nvPr/>
        </p:nvSpPr>
        <p:spPr>
          <a:xfrm>
            <a:off x="8280000" y="4304520"/>
            <a:ext cx="1618560" cy="555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high Parasnis density is a mystery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" descr=""/>
          <p:cNvPicPr/>
          <p:nvPr/>
        </p:nvPicPr>
        <p:blipFill>
          <a:blip r:embed="rId1"/>
          <a:stretch/>
        </p:blipFill>
        <p:spPr>
          <a:xfrm>
            <a:off x="143280" y="7560"/>
            <a:ext cx="9072720" cy="5670360"/>
          </a:xfrm>
          <a:prstGeom prst="rect">
            <a:avLst/>
          </a:prstGeom>
          <a:ln w="0">
            <a:noFill/>
          </a:ln>
        </p:spPr>
      </p:pic>
      <p:sp>
        <p:nvSpPr>
          <p:cNvPr id="26" name=""/>
          <p:cNvSpPr/>
          <p:nvPr/>
        </p:nvSpPr>
        <p:spPr>
          <a:xfrm>
            <a:off x="2957400" y="200520"/>
            <a:ext cx="3059640" cy="430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Line G4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" name=""/>
          <p:cNvSpPr/>
          <p:nvPr/>
        </p:nvSpPr>
        <p:spPr>
          <a:xfrm rot="21578400">
            <a:off x="8463960" y="4138920"/>
            <a:ext cx="1438560" cy="1265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0" lang="en-CA" sz="1100" spc="-1" strike="noStrike">
                <a:solidFill>
                  <a:srgbClr val="000000"/>
                </a:solidFill>
                <a:highlight>
                  <a:srgbClr val="ffff00"/>
                </a:highlight>
                <a:latin typeface="Arial"/>
                <a:ea typeface="DejaVu Sans"/>
              </a:rPr>
              <a:t>Parasnis density should be poorly resolved here because of nearly-horizontal line at low elevation</a:t>
            </a:r>
            <a:endParaRPr b="0" lang="en-CA" sz="11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130</TotalTime>
  <Application>LibreOffice/24.2.6.2$Linux_X86_64 LibreOffice_project/420$Build-2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2025-05-03T19:37:27Z</dcterms:created>
  <dc:creator/>
  <dc:description/>
  <dc:language>en-CA</dc:language>
  <cp:lastModifiedBy/>
  <dcterms:modified xsi:type="dcterms:W3CDTF">2025-05-14T16:01:04Z</dcterms:modified>
  <cp:revision>11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