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sldIdLst>
    <p:sldId id="256" r:id="rId4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200" cy="945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E042CA7-AEF1-42E1-AADB-E590C51BB98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200" cy="945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CF014E1-E564-4253-86BA-C65485ECD32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200" cy="945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356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684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1E4C9CD-6E67-461B-A556-087A7104553B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684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200" cy="945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356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684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56CA052-8599-455A-B3BC-DD57E108FE09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684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" descr=""/>
          <p:cNvPicPr/>
          <p:nvPr/>
        </p:nvPicPr>
        <p:blipFill>
          <a:blip r:embed="rId1"/>
          <a:stretch/>
        </p:blipFill>
        <p:spPr>
          <a:xfrm>
            <a:off x="519840" y="7560"/>
            <a:ext cx="9072720" cy="5670360"/>
          </a:xfrm>
          <a:prstGeom prst="rect">
            <a:avLst/>
          </a:prstGeom>
          <a:ln w="0">
            <a:noFill/>
          </a:ln>
        </p:spPr>
      </p:pic>
      <p:sp>
        <p:nvSpPr>
          <p:cNvPr id="15" name=""/>
          <p:cNvSpPr/>
          <p:nvPr/>
        </p:nvSpPr>
        <p:spPr>
          <a:xfrm>
            <a:off x="180000" y="0"/>
            <a:ext cx="3621240" cy="43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Resistivity  interpretation for a layered 1-D model.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"/>
          <p:cNvSpPr/>
          <p:nvPr/>
        </p:nvSpPr>
        <p:spPr>
          <a:xfrm>
            <a:off x="2685600" y="1944000"/>
            <a:ext cx="1990800" cy="152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Here,</a:t>
            </a:r>
            <a:r>
              <a:rPr b="0" lang="en-CA" sz="1100" spc="-1" strike="noStrike" u="sng">
                <a:solidFill>
                  <a:srgbClr val="000000"/>
                </a:solidFill>
                <a:highlight>
                  <a:srgbClr val="ffff00"/>
                </a:highlight>
                <a:uFillTx/>
                <a:latin typeface="Arial"/>
                <a:ea typeface="DejaVu Sans"/>
              </a:rPr>
              <a:t> </a:t>
            </a:r>
            <a:r>
              <a:rPr b="0" lang="en-CA" sz="1100" spc="-1" strike="noStrike" u="sng">
                <a:solidFill>
                  <a:srgbClr val="2a6099"/>
                </a:solidFill>
                <a:highlight>
                  <a:srgbClr val="ffff00"/>
                </a:highlight>
                <a:uFillTx/>
                <a:latin typeface="Arial"/>
                <a:ea typeface="DejaVu Sans"/>
              </a:rPr>
              <a:t>blue line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is the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apparent resistivity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(calculated from data) vs.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pseudo-depth.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 u="sng">
                <a:solidFill>
                  <a:srgbClr val="bf0041"/>
                </a:solidFill>
                <a:highlight>
                  <a:srgbClr val="ffff00"/>
                </a:highlight>
                <a:uFillTx/>
                <a:latin typeface="Arial"/>
                <a:ea typeface="DejaVu Sans"/>
              </a:rPr>
              <a:t>Red line</a:t>
            </a:r>
            <a:r>
              <a:rPr b="0" lang="en-CA" sz="1100" spc="-1" strike="noStrike" u="sng">
                <a:solidFill>
                  <a:srgbClr val="000000"/>
                </a:solidFill>
                <a:highlight>
                  <a:srgbClr val="ffff00"/>
                </a:highlight>
                <a:uFillTx/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is the true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resistivity model which I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adjust interactively to fit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data on the right (the two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red curves)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"/>
          <p:cNvSpPr/>
          <p:nvPr/>
        </p:nvSpPr>
        <p:spPr>
          <a:xfrm>
            <a:off x="5328000" y="2159640"/>
            <a:ext cx="1480680" cy="258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In this panel,</a:t>
            </a:r>
            <a:r>
              <a:rPr b="0" lang="en-CA" sz="1100" spc="-1" strike="noStrike" u="sng">
                <a:solidFill>
                  <a:srgbClr val="000000"/>
                </a:solidFill>
                <a:highlight>
                  <a:srgbClr val="ffff00"/>
                </a:highlight>
                <a:uFillTx/>
                <a:latin typeface="Arial"/>
                <a:ea typeface="DejaVu Sans"/>
              </a:rPr>
              <a:t> </a:t>
            </a:r>
            <a:r>
              <a:rPr b="0" lang="en-CA" sz="1100" spc="-1" strike="noStrike" u="sng">
                <a:solidFill>
                  <a:srgbClr val="2a6099"/>
                </a:solidFill>
                <a:highlight>
                  <a:srgbClr val="ffff00"/>
                </a:highlight>
                <a:uFillTx/>
                <a:latin typeface="Arial"/>
                <a:ea typeface="DejaVu Sans"/>
              </a:rPr>
              <a:t>blue symbols</a:t>
            </a:r>
            <a:r>
              <a:rPr b="0" lang="en-CA" sz="1100" spc="-1" strike="noStrike">
                <a:solidFill>
                  <a:srgbClr val="2a6099"/>
                </a:solidFill>
                <a:highlight>
                  <a:srgbClr val="ffff00"/>
                </a:highlight>
                <a:latin typeface="Arial"/>
                <a:ea typeface="DejaVu Sans"/>
              </a:rPr>
              <a:t> are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apparent resistivity data plotted vs. “array size”  estimated by different methods.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 u="sng">
                <a:solidFill>
                  <a:srgbClr val="bf0041"/>
                </a:solidFill>
                <a:highlight>
                  <a:srgbClr val="ffff00"/>
                </a:highlight>
                <a:uFillTx/>
                <a:latin typeface="Arial"/>
                <a:ea typeface="DejaVu Sans"/>
              </a:rPr>
              <a:t>Dashed red line</a:t>
            </a:r>
            <a:r>
              <a:rPr b="0" lang="en-CA" sz="1100" spc="-1" strike="noStrike" u="sng">
                <a:solidFill>
                  <a:srgbClr val="000000"/>
                </a:solidFill>
                <a:highlight>
                  <a:srgbClr val="ffff00"/>
                </a:highlight>
                <a:uFillTx/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is the apparent resistivity for an equivalent pole-pole array (with one A and one M electrodes, and B and N at infinity) 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"/>
          <p:cNvSpPr/>
          <p:nvPr/>
        </p:nvSpPr>
        <p:spPr>
          <a:xfrm>
            <a:off x="6660000" y="3510360"/>
            <a:ext cx="2034000" cy="148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 u="sng">
                <a:solidFill>
                  <a:srgbClr val="bf0041"/>
                </a:solidFill>
                <a:highlight>
                  <a:srgbClr val="ffff00"/>
                </a:highlight>
                <a:uFillTx/>
                <a:latin typeface="Arial"/>
                <a:ea typeface="DejaVu Sans"/>
              </a:rPr>
              <a:t>Solid red line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is the modelled apparent resistivity for the pole-pole array. The objective of data fitting is to select the model so that the solid red lines matches the dashed one (and the blue markers).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"/>
          <p:cNvSpPr/>
          <p:nvPr/>
        </p:nvSpPr>
        <p:spPr>
          <a:xfrm>
            <a:off x="2577600" y="3456000"/>
            <a:ext cx="2221560" cy="152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 u="sng">
                <a:solidFill>
                  <a:srgbClr val="000000"/>
                </a:solidFill>
                <a:highlight>
                  <a:srgbClr val="ffff00"/>
                </a:highlight>
                <a:uFillTx/>
                <a:latin typeface="Arial"/>
                <a:ea typeface="DejaVu Sans"/>
              </a:rPr>
              <a:t>Note in the model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: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50000"/>
              <a:buFont typeface="Wingdings" charset="2"/>
              <a:buChar char=""/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A clearly more conductive layer below about 10-m depth (clayey til below sand?)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50000"/>
              <a:buFont typeface="Wingdings" charset="2"/>
              <a:buChar char=""/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Generally low resistivities  in the area,  below 120 Ohm.m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</TotalTime>
  <Application>LibreOffice/24.2.6.2$Linux_X86_64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2025-05-03T19:37:27Z</dcterms:created>
  <dc:creator/>
  <dc:description/>
  <dc:language>en-CA</dc:language>
  <cp:lastModifiedBy/>
  <dcterms:modified xsi:type="dcterms:W3CDTF">2025-05-27T22:22:24Z</dcterms:modified>
  <cp:revision>8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