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C420AD2-A5E5-4034-B912-C1BAAEBF9D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203F1C9-BF3F-4A04-8FAF-E46D32ECE79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78D1F36-8D2D-48B0-80F6-E367D60A3B3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FF54986D-DCC9-41BB-84E2-EA00CB46F81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16FF9429-4B01-4520-A390-F24B1E7F640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edit the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title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text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104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A7CA5B1-789D-402D-9618-232B4A941D77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104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99ED07B-4762-4892-885D-D64721C9647C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104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688B7B1-DDDA-4C7A-BF5F-716471B68A3F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3447360" y="5165280"/>
            <a:ext cx="319104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722736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B58B61A-7576-4BBD-995B-B27D5E2EF0D7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50400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223920"/>
            <a:ext cx="906768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ftr" idx="13"/>
          </p:nvPr>
        </p:nvSpPr>
        <p:spPr>
          <a:xfrm>
            <a:off x="3447360" y="5165280"/>
            <a:ext cx="319104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sldNum" idx="14"/>
          </p:nvPr>
        </p:nvSpPr>
        <p:spPr>
          <a:xfrm>
            <a:off x="722736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16BBA0F-1DE4-427C-A971-FF3DB3000971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5"/>
          </p:nvPr>
        </p:nvSpPr>
        <p:spPr>
          <a:xfrm>
            <a:off x="504000" y="5165280"/>
            <a:ext cx="2344320" cy="38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Multi-source and multi-channel 3-D surveys (seismic, resistivity) are quite expensive and take an extensive effort and significant time to conduct. Therefore, they should be carefully designed to optimize subsurface coverage and field effort.  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  <a:ea typeface="Noto Sans CJK SC"/>
              </a:rPr>
              <a:t>The following slides illustrate some steps of preliminary design and evaluation of the DIAS resistivity/IP survey on August 30-31, 2026 at the geophysical test site. 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 descr=""/>
          <p:cNvPicPr/>
          <p:nvPr/>
        </p:nvPicPr>
        <p:blipFill>
          <a:blip r:embed="rId1"/>
          <a:stretch/>
        </p:blipFill>
        <p:spPr>
          <a:xfrm>
            <a:off x="275040" y="3240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37" name=""/>
          <p:cNvSpPr/>
          <p:nvPr/>
        </p:nvSpPr>
        <p:spPr>
          <a:xfrm>
            <a:off x="1768680" y="138240"/>
            <a:ext cx="4499280" cy="42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Surveyed DIAS grid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"/>
          <p:cNvSpPr/>
          <p:nvPr/>
        </p:nvSpPr>
        <p:spPr>
          <a:xfrm>
            <a:off x="8944200" y="5107320"/>
            <a:ext cx="9248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97C2D8F8-AACD-4E66-97DE-8A2CAD7CF2E1}" type="slidenum">
              <a:rPr b="0" lang="en-C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"/>
          <p:cNvSpPr/>
          <p:nvPr/>
        </p:nvSpPr>
        <p:spPr>
          <a:xfrm>
            <a:off x="540000" y="1044000"/>
            <a:ext cx="3275280" cy="169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Red crosses are current injection points (electrodes A). Sources form a 13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DejaVu Sans"/>
                <a:ea typeface="DejaVu Sans"/>
              </a:rPr>
              <a:t>✕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 13 grid.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Triangles are potential  measurement points (electrodes M). These electrodes occupy  the inner 11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DejaVu Sans"/>
                <a:ea typeface="DejaVu Sans"/>
              </a:rPr>
              <a:t>✕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 11 grid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Electrodes B (current sink) and N (potential reference) are placed al large distance from the grid and not shown here.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"/>
          <p:cNvSpPr/>
          <p:nvPr/>
        </p:nvSpPr>
        <p:spPr>
          <a:xfrm>
            <a:off x="6948000" y="3096000"/>
            <a:ext cx="2791440" cy="3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Coordinates are in meters relative to the GNSS antenna pedestal near the vault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>
            <a:off x="408240" y="3384000"/>
            <a:ext cx="3079080" cy="47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Plot below shows surface elevations along the lines of the grid, in scan order along lines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>
            <a:off x="7505280" y="1058760"/>
            <a:ext cx="2106000" cy="98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As you remember, because of time constraints and weather,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not all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 planned current-injection points  were used for data acquisition.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 flipH="1">
            <a:off x="6628680" y="3365280"/>
            <a:ext cx="347400" cy="16812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/>
        </p:blipFill>
        <p:spPr>
          <a:xfrm>
            <a:off x="275040" y="3240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45" name=""/>
          <p:cNvSpPr/>
          <p:nvPr/>
        </p:nvSpPr>
        <p:spPr>
          <a:xfrm>
            <a:off x="8944200" y="5107320"/>
            <a:ext cx="9248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4E321952-2AA7-4070-8936-021B38157F6D}" type="slidenum">
              <a:rPr b="0" lang="en-C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24840" y="43560"/>
            <a:ext cx="4860720" cy="82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Zoom-in into the preceding plot showing the notation of line and station numbers (denoted by symbols ‘L’ and ‘s’)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Lines are oriented  approximately West-East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Line numbers increase South to North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275040" y="3240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8944200" y="5107320"/>
            <a:ext cx="9248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7BECD781-12DA-4A50-BE16-F752ACA2EDDD}" type="slidenum">
              <a:rPr b="0" lang="en-C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276840" y="43560"/>
            <a:ext cx="4860720" cy="51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Zoom-in into the preceding plot showing the notation of line and station numbers (denoted by symbols ‘L’ and ‘s’)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132840" y="1627560"/>
            <a:ext cx="2096280" cy="51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Blue crosses show electrical/magnetic targets and  other markers installed in the area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Note that targets 1A, 5A (4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DejaVu Sans"/>
                <a:ea typeface="DejaVu Sans"/>
              </a:rPr>
              <a:t>✕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8 ft iron sheets) and 5B and 5C (smaller iron objects) lie within the grid.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" descr=""/>
          <p:cNvPicPr/>
          <p:nvPr/>
        </p:nvPicPr>
        <p:blipFill>
          <a:blip r:embed="rId1"/>
          <a:stretch/>
        </p:blipFill>
        <p:spPr>
          <a:xfrm>
            <a:off x="275040" y="10440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52" name=""/>
          <p:cNvSpPr/>
          <p:nvPr/>
        </p:nvSpPr>
        <p:spPr>
          <a:xfrm>
            <a:off x="8944200" y="5107320"/>
            <a:ext cx="9248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B293DAE7-8DA3-4E5C-90E4-993D92A44529}" type="slidenum">
              <a:rPr b="0" lang="en-C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60840" y="43560"/>
            <a:ext cx="3386160" cy="124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Prior to deploying a 3-D array, it is important to model and examine the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extent and uniformity of its areal coverage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, and also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quality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of the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distance (depth) and azimuthal coverage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Although we are limited to the selected design of the grid, it is still useful to analyze its properties.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-11160" y="4507560"/>
            <a:ext cx="3590640" cy="112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NOTE from these plots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: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567"/>
              </a:spcBef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1) The source- (current-) pair and source-receiver point coverages are significantly broader than that receiver (potential electrode) alone. This is why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it is important to place additional current injection points around the receiver swath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5208840" y="43560"/>
            <a:ext cx="4537800" cy="108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6" name=""/>
          <p:cNvSpPr/>
          <p:nvPr/>
        </p:nvSpPr>
        <p:spPr>
          <a:xfrm>
            <a:off x="3308760" y="7560"/>
            <a:ext cx="680544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Inversion of such “pseudo-pole pole” 3-D data is usually based on subtracting readings obtained from various pairs of electrodes. For example, subtracting the potentials read at electrodes M</a:t>
            </a:r>
            <a:r>
              <a:rPr b="0" lang="en-CA" sz="1100" spc="-1" strike="noStrike" baseline="-8000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1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 and M</a:t>
            </a:r>
            <a:r>
              <a:rPr b="0" lang="en-CA" sz="1100" spc="-1" strike="noStrike" baseline="-8000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2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 gives the result of a “gradient-array” experiment in which M</a:t>
            </a:r>
            <a:r>
              <a:rPr b="0" lang="en-CA" sz="1100" spc="-1" strike="noStrike" baseline="-8000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1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 would serve as electrode M and  M</a:t>
            </a:r>
            <a:r>
              <a:rPr b="0" lang="en-CA" sz="1100" spc="-1" strike="noStrike" baseline="-8000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2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– as electrode N. </a:t>
            </a: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Due to this differencing procedure, the zones of maximum sensitivity of the array is generally distributed close between the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receiver-receiver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,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source-source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, and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source-receiver midpoints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. Numbers of these midpoints falling within 2.5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DejaVu Sans"/>
                <a:ea typeface="DejaVu Sans"/>
              </a:rPr>
              <a:t>✕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2.5 m (half station spacing) “common-midpoint bins” are shown in these plots. Spatial separations below 25 m are considered (i.e., maximum depth of imaging about 25 m).</a:t>
            </a: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3372840" y="4742640"/>
            <a:ext cx="340056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2) The subsurface coverages are significantly non-uniform and shows a strong “footprint” of the selected acquisition layout. This footprint is caused by using collocated current-injection and potential-electrode grids. undesirable.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6897960" y="4742640"/>
            <a:ext cx="318744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3) The footprint could be reduced by placing the current injection points between the potential-electrode lines and stations. Probably the best strategy would be to </a:t>
            </a:r>
            <a:r>
              <a:rPr b="1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use randomized injector and potential locations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" descr=""/>
          <p:cNvPicPr/>
          <p:nvPr/>
        </p:nvPicPr>
        <p:blipFill>
          <a:blip r:embed="rId1"/>
          <a:stretch/>
        </p:blipFill>
        <p:spPr>
          <a:xfrm>
            <a:off x="275040" y="-392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9271800" y="5107320"/>
            <a:ext cx="26964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C8D84090-698A-471F-B5A8-17BE68703BCD}" type="slidenum">
              <a:rPr b="0" lang="en-CA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60840" y="43560"/>
            <a:ext cx="4167720" cy="129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These images show the offset- (electrode separation)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coverage maps evaluated between pairs of source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(current injection), receiver (potential), and source-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receiver electrodes.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The maps are plotted at the location and orientation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of the grid. The zero-offset point (0,0) is at the centres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of the images.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1459800" y="4506480"/>
            <a:ext cx="4333320" cy="11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Note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 that with the collocated current-injection and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potential electrodes, the offset coverage is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nonuniform: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Small offsets are absent (gaps in the middle of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the plots).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There is a strong “checker-board” pattern of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alternating  large and small densities of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coverage. This pattern may be harmful during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inversion, and it needs to be treated with care.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5208840" y="43560"/>
            <a:ext cx="4537800" cy="108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64" name=""/>
          <p:cNvSpPr/>
          <p:nvPr/>
        </p:nvSpPr>
        <p:spPr>
          <a:xfrm>
            <a:off x="6849000" y="4578480"/>
            <a:ext cx="3213360" cy="85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Similarly to the preceding slide, offsetting the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injection points or using a pseudo-random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electrode distribution would greatly reduce the </a:t>
            </a: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non-uniformity of offset coverage.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4589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2025-05-03T19:37:27Z</dcterms:created>
  <dc:creator/>
  <dc:description/>
  <dc:language>en-CA</dc:language>
  <cp:lastModifiedBy/>
  <dcterms:modified xsi:type="dcterms:W3CDTF">2026-09-15T17:38:29Z</dcterms:modified>
  <cp:revision>62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