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_rels/presentation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3560"/>
            <a:ext cx="90662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4BF37B9-041E-46F4-8EC9-6822879505F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3560"/>
            <a:ext cx="90662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BCB769B-588D-45EB-9507-51EBE906053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223560"/>
            <a:ext cx="90662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4109D02F-8587-4FC6-9F5F-C667BF86667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3560"/>
            <a:ext cx="90662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23321D0C-F4F1-49BB-9852-6DD61C6FEF6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CA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3560"/>
            <a:ext cx="90662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li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k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o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e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d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i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t 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h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e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i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l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e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 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t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e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x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t 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o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r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m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a</a:t>
            </a: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89600" cy="38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2880" cy="38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3BA8577-8465-45EB-9312-7D4E5C285DE4}" type="slidenum"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2880" cy="38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3560"/>
            <a:ext cx="90662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3447360" y="5165280"/>
            <a:ext cx="3189600" cy="38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7227360" y="5165280"/>
            <a:ext cx="2342880" cy="38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6B2B0B1-90E0-4108-A13A-80BF5A9C152D}" type="slidenum"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504000" y="5165280"/>
            <a:ext cx="2342880" cy="38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3560"/>
            <a:ext cx="90662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ftr" idx="7"/>
          </p:nvPr>
        </p:nvSpPr>
        <p:spPr>
          <a:xfrm>
            <a:off x="3447360" y="5165280"/>
            <a:ext cx="3189600" cy="38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sldNum" idx="8"/>
          </p:nvPr>
        </p:nvSpPr>
        <p:spPr>
          <a:xfrm>
            <a:off x="7227360" y="5165280"/>
            <a:ext cx="2342880" cy="38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184F2D3-242E-4D07-A669-B191445294F8}" type="slidenum"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dt" idx="9"/>
          </p:nvPr>
        </p:nvSpPr>
        <p:spPr>
          <a:xfrm>
            <a:off x="504000" y="5165280"/>
            <a:ext cx="2342880" cy="38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504000" y="223560"/>
            <a:ext cx="9066240" cy="946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CA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CA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ftr" idx="10"/>
          </p:nvPr>
        </p:nvSpPr>
        <p:spPr>
          <a:xfrm>
            <a:off x="3447360" y="5165280"/>
            <a:ext cx="3189600" cy="38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sldNum" idx="11"/>
          </p:nvPr>
        </p:nvSpPr>
        <p:spPr>
          <a:xfrm>
            <a:off x="7227360" y="5165280"/>
            <a:ext cx="2342880" cy="38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462EDFE-B812-4239-8560-844FA19FCB6E}" type="slidenum"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dt" idx="12"/>
          </p:nvPr>
        </p:nvSpPr>
        <p:spPr>
          <a:xfrm>
            <a:off x="504000" y="5165280"/>
            <a:ext cx="2342880" cy="385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CA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CA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CA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CA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CA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CA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CA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CA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4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4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4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4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" descr=""/>
          <p:cNvPicPr/>
          <p:nvPr/>
        </p:nvPicPr>
        <p:blipFill>
          <a:blip r:embed="rId1"/>
          <a:stretch/>
        </p:blipFill>
        <p:spPr>
          <a:xfrm>
            <a:off x="275040" y="32400"/>
            <a:ext cx="9623520" cy="5669640"/>
          </a:xfrm>
          <a:prstGeom prst="rect">
            <a:avLst/>
          </a:prstGeom>
          <a:ln w="0">
            <a:noFill/>
          </a:ln>
        </p:spPr>
      </p:pic>
      <p:sp>
        <p:nvSpPr>
          <p:cNvPr id="29" name=""/>
          <p:cNvSpPr/>
          <p:nvPr/>
        </p:nvSpPr>
        <p:spPr>
          <a:xfrm>
            <a:off x="1800000" y="108000"/>
            <a:ext cx="4793400" cy="59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EM31 In-Phase response on the grid over target behind the vault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It appears that grid positioning errors may be present in this dataset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(it was not time-logged but based on following station-number sequences)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"/>
          <p:cNvSpPr/>
          <p:nvPr/>
        </p:nvSpPr>
        <p:spPr>
          <a:xfrm flipH="1">
            <a:off x="5195880" y="2832120"/>
            <a:ext cx="946080" cy="360"/>
          </a:xfrm>
          <a:prstGeom prst="line">
            <a:avLst/>
          </a:prstGeom>
          <a:ln w="12600">
            <a:solidFill>
              <a:srgbClr val="000000"/>
            </a:solidFill>
            <a:prstDash val="sysDot"/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6120" rIns="96120" tIns="-51120" bIns="-5112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1" name=""/>
          <p:cNvSpPr/>
          <p:nvPr/>
        </p:nvSpPr>
        <p:spPr>
          <a:xfrm>
            <a:off x="6273720" y="2628000"/>
            <a:ext cx="2656800" cy="50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The strong negative anomaly at two points may be due to the target (iron water tank)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"/>
          <p:cNvSpPr/>
          <p:nvPr/>
        </p:nvSpPr>
        <p:spPr>
          <a:xfrm>
            <a:off x="7101720" y="884160"/>
            <a:ext cx="2656800" cy="50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Another target is here (bundle of iron pipes and a copper pipe)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"/>
          <p:cNvSpPr/>
          <p:nvPr/>
        </p:nvSpPr>
        <p:spPr>
          <a:xfrm flipH="1">
            <a:off x="6495120" y="1104480"/>
            <a:ext cx="628560" cy="360"/>
          </a:xfrm>
          <a:prstGeom prst="line">
            <a:avLst/>
          </a:prstGeom>
          <a:ln w="12600">
            <a:solidFill>
              <a:srgbClr val="000000"/>
            </a:solidFill>
            <a:prstDash val="sysDot"/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6120" rIns="96120" tIns="-51120" bIns="-5112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" descr=""/>
          <p:cNvPicPr/>
          <p:nvPr/>
        </p:nvPicPr>
        <p:blipFill>
          <a:blip r:embed="rId1"/>
          <a:stretch/>
        </p:blipFill>
        <p:spPr>
          <a:xfrm>
            <a:off x="275040" y="32400"/>
            <a:ext cx="9623520" cy="5669640"/>
          </a:xfrm>
          <a:prstGeom prst="rect">
            <a:avLst/>
          </a:prstGeom>
          <a:ln w="0">
            <a:noFill/>
          </a:ln>
        </p:spPr>
      </p:pic>
      <p:sp>
        <p:nvSpPr>
          <p:cNvPr id="35" name=""/>
          <p:cNvSpPr/>
          <p:nvPr/>
        </p:nvSpPr>
        <p:spPr>
          <a:xfrm>
            <a:off x="1800000" y="180000"/>
            <a:ext cx="7377120" cy="90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EM31 Quadrature response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"/>
          <p:cNvSpPr/>
          <p:nvPr/>
        </p:nvSpPr>
        <p:spPr>
          <a:xfrm flipH="1">
            <a:off x="5123880" y="2832120"/>
            <a:ext cx="946080" cy="360"/>
          </a:xfrm>
          <a:prstGeom prst="line">
            <a:avLst/>
          </a:prstGeom>
          <a:ln w="12600">
            <a:solidFill>
              <a:srgbClr val="000000"/>
            </a:solidFill>
            <a:prstDash val="sysDot"/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6120" rIns="96120" tIns="-51120" bIns="-5112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7" name=""/>
          <p:cNvSpPr/>
          <p:nvPr/>
        </p:nvSpPr>
        <p:spPr>
          <a:xfrm flipH="1">
            <a:off x="6540120" y="1188360"/>
            <a:ext cx="628560" cy="360"/>
          </a:xfrm>
          <a:prstGeom prst="line">
            <a:avLst/>
          </a:prstGeom>
          <a:ln w="12600">
            <a:solidFill>
              <a:srgbClr val="000000"/>
            </a:solidFill>
            <a:prstDash val="sysDot"/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6120" rIns="96120" tIns="-51120" bIns="-5112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8" name=""/>
          <p:cNvSpPr/>
          <p:nvPr/>
        </p:nvSpPr>
        <p:spPr>
          <a:xfrm>
            <a:off x="6093720" y="2648160"/>
            <a:ext cx="2656800" cy="50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Quadrature is also decreasing on top of the target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" descr=""/>
          <p:cNvPicPr/>
          <p:nvPr/>
        </p:nvPicPr>
        <p:blipFill>
          <a:blip r:embed="rId1"/>
          <a:stretch/>
        </p:blipFill>
        <p:spPr>
          <a:xfrm>
            <a:off x="230040" y="37440"/>
            <a:ext cx="9623880" cy="5670000"/>
          </a:xfrm>
          <a:prstGeom prst="rect">
            <a:avLst/>
          </a:prstGeom>
          <a:ln w="0">
            <a:noFill/>
          </a:ln>
        </p:spPr>
      </p:pic>
      <p:sp>
        <p:nvSpPr>
          <p:cNvPr id="40" name=""/>
          <p:cNvSpPr/>
          <p:nvPr/>
        </p:nvSpPr>
        <p:spPr>
          <a:xfrm>
            <a:off x="1800000" y="180000"/>
            <a:ext cx="3809520" cy="36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EM31 In-phase response gridded onto a continuous map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"/>
          <p:cNvSpPr/>
          <p:nvPr/>
        </p:nvSpPr>
        <p:spPr>
          <a:xfrm flipH="1">
            <a:off x="5159880" y="2796120"/>
            <a:ext cx="946080" cy="360"/>
          </a:xfrm>
          <a:prstGeom prst="line">
            <a:avLst/>
          </a:prstGeom>
          <a:ln w="12600">
            <a:solidFill>
              <a:srgbClr val="000000"/>
            </a:solidFill>
            <a:prstDash val="sysDot"/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6120" rIns="96120" tIns="-51120" bIns="-5112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2" name=""/>
          <p:cNvSpPr/>
          <p:nvPr/>
        </p:nvSpPr>
        <p:spPr>
          <a:xfrm flipH="1">
            <a:off x="6540120" y="1188360"/>
            <a:ext cx="628560" cy="360"/>
          </a:xfrm>
          <a:prstGeom prst="line">
            <a:avLst/>
          </a:prstGeom>
          <a:ln w="12600">
            <a:solidFill>
              <a:srgbClr val="000000"/>
            </a:solidFill>
            <a:prstDash val="sysDot"/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6120" rIns="96120" tIns="-51120" bIns="-5112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3" name=""/>
          <p:cNvSpPr/>
          <p:nvPr/>
        </p:nvSpPr>
        <p:spPr>
          <a:xfrm>
            <a:off x="6093720" y="2648160"/>
            <a:ext cx="1180080" cy="50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Target is here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"/>
          <p:cNvSpPr/>
          <p:nvPr/>
        </p:nvSpPr>
        <p:spPr>
          <a:xfrm>
            <a:off x="5085720" y="3728160"/>
            <a:ext cx="3841920" cy="68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... but the In-Phase also shows variations between different lines and areas (“acquisition footprint”)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" descr=""/>
          <p:cNvPicPr/>
          <p:nvPr/>
        </p:nvPicPr>
        <p:blipFill>
          <a:blip r:embed="rId1"/>
          <a:stretch/>
        </p:blipFill>
        <p:spPr>
          <a:xfrm>
            <a:off x="64440" y="16560"/>
            <a:ext cx="9623880" cy="5670000"/>
          </a:xfrm>
          <a:prstGeom prst="rect">
            <a:avLst/>
          </a:prstGeom>
          <a:ln w="0">
            <a:noFill/>
          </a:ln>
        </p:spPr>
      </p:pic>
      <p:sp>
        <p:nvSpPr>
          <p:cNvPr id="46" name=""/>
          <p:cNvSpPr/>
          <p:nvPr/>
        </p:nvSpPr>
        <p:spPr>
          <a:xfrm>
            <a:off x="900000" y="36000"/>
            <a:ext cx="3809520" cy="36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In-Phase response along line 5 of the grid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"/>
          <p:cNvSpPr/>
          <p:nvPr/>
        </p:nvSpPr>
        <p:spPr>
          <a:xfrm flipV="1">
            <a:off x="4234680" y="4965480"/>
            <a:ext cx="133200" cy="180000"/>
          </a:xfrm>
          <a:prstGeom prst="line">
            <a:avLst/>
          </a:prstGeom>
          <a:ln w="12600">
            <a:solidFill>
              <a:srgbClr val="000000"/>
            </a:solidFill>
            <a:prstDash val="sysDot"/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6120" rIns="96120" tIns="-51120" bIns="-5112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48" name=""/>
          <p:cNvSpPr/>
          <p:nvPr/>
        </p:nvSpPr>
        <p:spPr>
          <a:xfrm>
            <a:off x="3105720" y="5024160"/>
            <a:ext cx="1702440" cy="45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Strong negative anomaly over the target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" descr=""/>
          <p:cNvPicPr/>
          <p:nvPr/>
        </p:nvPicPr>
        <p:blipFill>
          <a:blip r:embed="rId1"/>
          <a:stretch/>
        </p:blipFill>
        <p:spPr>
          <a:xfrm>
            <a:off x="194040" y="37440"/>
            <a:ext cx="9623880" cy="5670000"/>
          </a:xfrm>
          <a:prstGeom prst="rect">
            <a:avLst/>
          </a:prstGeom>
          <a:ln w="0">
            <a:noFill/>
          </a:ln>
        </p:spPr>
      </p:pic>
      <p:sp>
        <p:nvSpPr>
          <p:cNvPr id="50" name=""/>
          <p:cNvSpPr/>
          <p:nvPr/>
        </p:nvSpPr>
        <p:spPr>
          <a:xfrm>
            <a:off x="1800000" y="180000"/>
            <a:ext cx="3809520" cy="36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Gridded EM31 Quadrature response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"/>
          <p:cNvSpPr/>
          <p:nvPr/>
        </p:nvSpPr>
        <p:spPr>
          <a:xfrm flipH="1">
            <a:off x="5123880" y="2832120"/>
            <a:ext cx="946080" cy="360"/>
          </a:xfrm>
          <a:prstGeom prst="line">
            <a:avLst/>
          </a:prstGeom>
          <a:ln w="12600">
            <a:solidFill>
              <a:srgbClr val="000000"/>
            </a:solidFill>
            <a:prstDash val="sysDot"/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6120" rIns="96120" tIns="-51120" bIns="-5112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52" name=""/>
          <p:cNvSpPr/>
          <p:nvPr/>
        </p:nvSpPr>
        <p:spPr>
          <a:xfrm flipH="1">
            <a:off x="6540120" y="1188360"/>
            <a:ext cx="628560" cy="360"/>
          </a:xfrm>
          <a:prstGeom prst="line">
            <a:avLst/>
          </a:prstGeom>
          <a:ln w="12600">
            <a:solidFill>
              <a:srgbClr val="000000"/>
            </a:solidFill>
            <a:prstDash val="sysDot"/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6120" rIns="96120" tIns="-51120" bIns="-5112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53" name=""/>
          <p:cNvSpPr/>
          <p:nvPr/>
        </p:nvSpPr>
        <p:spPr>
          <a:xfrm>
            <a:off x="6093720" y="2612160"/>
            <a:ext cx="3841920" cy="68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The footprint is also strong but target is clearer in the Quadrature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"/>
          <p:cNvSpPr/>
          <p:nvPr/>
        </p:nvSpPr>
        <p:spPr>
          <a:xfrm>
            <a:off x="7232760" y="1026000"/>
            <a:ext cx="279360" cy="28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400" spc="-1" strike="noStrike">
                <a:solidFill>
                  <a:srgbClr val="000000"/>
                </a:solidFill>
                <a:latin typeface="Arial"/>
              </a:rPr>
              <a:t>?</a:t>
            </a:r>
            <a:endParaRPr b="0" lang="en-CA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" descr=""/>
          <p:cNvPicPr/>
          <p:nvPr/>
        </p:nvPicPr>
        <p:blipFill>
          <a:blip r:embed="rId1"/>
          <a:stretch/>
        </p:blipFill>
        <p:spPr>
          <a:xfrm>
            <a:off x="230040" y="1440"/>
            <a:ext cx="9623880" cy="5670000"/>
          </a:xfrm>
          <a:prstGeom prst="rect">
            <a:avLst/>
          </a:prstGeom>
          <a:ln w="0">
            <a:noFill/>
          </a:ln>
        </p:spPr>
      </p:pic>
      <p:sp>
        <p:nvSpPr>
          <p:cNvPr id="56" name=""/>
          <p:cNvSpPr/>
          <p:nvPr/>
        </p:nvSpPr>
        <p:spPr>
          <a:xfrm>
            <a:off x="900000" y="36000"/>
            <a:ext cx="3809520" cy="36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Quadrature response along line 5 of the grid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"/>
          <p:cNvSpPr/>
          <p:nvPr/>
        </p:nvSpPr>
        <p:spPr>
          <a:xfrm flipH="1" flipV="1">
            <a:off x="4719960" y="4188960"/>
            <a:ext cx="529200" cy="407880"/>
          </a:xfrm>
          <a:prstGeom prst="line">
            <a:avLst/>
          </a:prstGeom>
          <a:ln w="12600">
            <a:solidFill>
              <a:srgbClr val="000000"/>
            </a:solidFill>
            <a:prstDash val="sysDot"/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6120" rIns="96120" tIns="-51120" bIns="-51120" anchor="ctr">
            <a:noAutofit/>
          </a:bodyPr>
          <a:p>
            <a:endParaRPr b="0" lang="en-CA" sz="1800" spc="-1" strike="noStrike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58" name=""/>
          <p:cNvSpPr/>
          <p:nvPr/>
        </p:nvSpPr>
        <p:spPr>
          <a:xfrm>
            <a:off x="5337720" y="4412160"/>
            <a:ext cx="3841920" cy="68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en-CA" sz="1100" spc="-1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DejaVu Sans"/>
              </a:rPr>
              <a:t>Strong negative response from the target </a:t>
            </a:r>
            <a:endParaRPr b="0" lang="en-CA" sz="1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</TotalTime>
  <Application>LibreOffice/24.2.7.2$Linux_X86_64 LibreOffice_project/420$Build-2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2025-05-03T19:37:27Z</dcterms:created>
  <dc:creator/>
  <dc:description/>
  <dc:language>en-CA</dc:language>
  <cp:lastModifiedBy/>
  <dcterms:modified xsi:type="dcterms:W3CDTF">2026-09-16T20:33:17Z</dcterms:modified>
  <cp:revision>38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