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_rels/slide14.xml.rels" ContentType="application/vnd.openxmlformats-package.relationships+xml"/>
  <Override PartName="/ppt/slides/_rels/slide6.xml.rels" ContentType="application/vnd.openxmlformats-package.relationships+xml"/>
  <Override PartName="/ppt/slides/_rels/slide23.xml.rels" ContentType="application/vnd.openxmlformats-package.relationships+xml"/>
  <Override PartName="/ppt/slides/_rels/slide15.xml.rels" ContentType="application/vnd.openxmlformats-package.relationships+xml"/>
  <Override PartName="/ppt/slides/_rels/slide19.xml.rels" ContentType="application/vnd.openxmlformats-package.relationships+xml"/>
  <Override PartName="/ppt/slides/_rels/slide33.xml.rels" ContentType="application/vnd.openxmlformats-package.relationships+xml"/>
  <Override PartName="/ppt/slides/_rels/slide32.xml.rels" ContentType="application/vnd.openxmlformats-package.relationships+xml"/>
  <Override PartName="/ppt/slides/_rels/slide31.xml.rels" ContentType="application/vnd.openxmlformats-package.relationships+xml"/>
  <Override PartName="/ppt/slides/_rels/slide29.xml.rels" ContentType="application/vnd.openxmlformats-package.relationships+xml"/>
  <Override PartName="/ppt/slides/_rels/slide5.xml.rels" ContentType="application/vnd.openxmlformats-package.relationships+xml"/>
  <Override PartName="/ppt/slides/_rels/slide22.xml.rels" ContentType="application/vnd.openxmlformats-package.relationships+xml"/>
  <Override PartName="/ppt/slides/_rels/slide30.xml.rels" ContentType="application/vnd.openxmlformats-package.relationships+xml"/>
  <Override PartName="/ppt/slides/_rels/slide28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27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18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26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25.xml.rels" ContentType="application/vnd.openxmlformats-package.relationships+xml"/>
  <Override PartName="/ppt/slides/_rels/slide2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19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14.xml" ContentType="application/vnd.openxmlformats-officedocument.presentationml.slide+xml"/>
  <Override PartName="/ppt/_rels/presentation.xml.rels" ContentType="application/vnd.openxmlformats-package.relationships+xml"/>
  <Override PartName="/ppt/media/image13.png" ContentType="image/png"/>
  <Override PartName="/ppt/media/image4.png" ContentType="image/png"/>
  <Override PartName="/ppt/media/image9.png" ContentType="image/png"/>
  <Override PartName="/ppt/media/image18.png" ContentType="image/png"/>
  <Override PartName="/ppt/media/image20.png" ContentType="image/png"/>
  <Override PartName="/ppt/media/image12.png" ContentType="image/png"/>
  <Override PartName="/ppt/media/image3.png" ContentType="image/png"/>
  <Override PartName="/ppt/media/image8.png" ContentType="image/png"/>
  <Override PartName="/ppt/media/image17.png" ContentType="image/png"/>
  <Override PartName="/ppt/media/image11.png" ContentType="image/png"/>
  <Override PartName="/ppt/media/image2.png" ContentType="image/png"/>
  <Override PartName="/ppt/media/image7.png" ContentType="image/png"/>
  <Override PartName="/ppt/media/image16.png" ContentType="image/png"/>
  <Override PartName="/ppt/media/image27.png" ContentType="image/png"/>
  <Override PartName="/ppt/media/image26.png" ContentType="image/png"/>
  <Override PartName="/ppt/media/image25.png" ContentType="image/png"/>
  <Override PartName="/ppt/media/image24.png" ContentType="image/png"/>
  <Override PartName="/ppt/media/image23.png" ContentType="image/png"/>
  <Override PartName="/ppt/media/image22.png" ContentType="image/png"/>
  <Override PartName="/ppt/media/image15.png" ContentType="image/png"/>
  <Override PartName="/ppt/media/image6.png" ContentType="image/png"/>
  <Override PartName="/ppt/media/image14.png" ContentType="image/png"/>
  <Override PartName="/ppt/media/image5.png" ContentType="image/png"/>
  <Override PartName="/ppt/media/image21.png" ContentType="image/png"/>
  <Override PartName="/ppt/media/image19.png" ContentType="image/png"/>
  <Override PartName="/ppt/media/image10.png" ContentType="image/png"/>
  <Override PartName="/ppt/media/image1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7320" cy="94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2E4D772-93F3-40EC-ABAA-4925F37A2A0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7320" cy="94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2461667-4254-41B6-BC66-7C9B0710B35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7320" cy="94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D384F12-C058-46B8-88C0-ACF78E13570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7320" cy="94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0680" cy="38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3960" cy="38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850BAB4-F0AB-4003-ABDB-9F2F73C4DF6C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3960" cy="38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7320" cy="94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ic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k 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to 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dit 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th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e 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titl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e 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te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xt 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fo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r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m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0680" cy="38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3960" cy="38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9F49762-7EF4-471C-89BD-583878C94AD0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3960" cy="38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7320" cy="94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ftr" idx="7"/>
          </p:nvPr>
        </p:nvSpPr>
        <p:spPr>
          <a:xfrm>
            <a:off x="3447360" y="5165280"/>
            <a:ext cx="3190680" cy="38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sldNum" idx="8"/>
          </p:nvPr>
        </p:nvSpPr>
        <p:spPr>
          <a:xfrm>
            <a:off x="7227360" y="5165280"/>
            <a:ext cx="2343960" cy="38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B90427E-09F9-4032-B938-D744A147A0F3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dt" idx="9"/>
          </p:nvPr>
        </p:nvSpPr>
        <p:spPr>
          <a:xfrm>
            <a:off x="504000" y="5165280"/>
            <a:ext cx="2343960" cy="38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2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2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2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2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2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2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2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2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2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2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2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/>
          </p:nvPr>
        </p:nvSpPr>
        <p:spPr>
          <a:xfrm>
            <a:off x="1549080" y="822600"/>
            <a:ext cx="7211520" cy="427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3333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600" spc="-1" strike="noStrike">
                <a:solidFill>
                  <a:srgbClr val="000000"/>
                </a:solidFill>
                <a:latin typeface="Arial"/>
              </a:rPr>
              <a:t>Todd LeBlanc brought two GEM-2 instruments and did several tracks with them, </a:t>
            </a:r>
            <a:r>
              <a:rPr b="0" lang="en-CA" sz="1600" spc="-1" strike="noStrike">
                <a:solidFill>
                  <a:srgbClr val="000000"/>
                </a:solidFill>
                <a:latin typeface="Arial"/>
              </a:rPr>
              <a:t>using multiple frequencies measuring signal responses (</a:t>
            </a:r>
            <a:r>
              <a:rPr b="0" lang="en-CA" sz="1600" spc="-1" strike="noStrike">
                <a:solidFill>
                  <a:srgbClr val="2a6099"/>
                </a:solidFill>
                <a:latin typeface="Arial"/>
              </a:rPr>
              <a:t>In-Phase</a:t>
            </a:r>
            <a:r>
              <a:rPr b="0" lang="en-CA" sz="1600" spc="-1" strike="noStrike">
                <a:solidFill>
                  <a:srgbClr val="000000"/>
                </a:solidFill>
                <a:latin typeface="Arial"/>
              </a:rPr>
              <a:t> and </a:t>
            </a:r>
            <a:r>
              <a:rPr b="0" lang="en-CA" sz="1600" spc="-1" strike="noStrike">
                <a:solidFill>
                  <a:srgbClr val="2a6099"/>
                </a:solidFill>
                <a:latin typeface="Arial"/>
              </a:rPr>
              <a:t>Quadrature</a:t>
            </a:r>
            <a:r>
              <a:rPr b="0" lang="en-CA" sz="1600" spc="-1" strike="noStrike">
                <a:solidFill>
                  <a:srgbClr val="000000"/>
                </a:solidFill>
                <a:latin typeface="Arial"/>
              </a:rPr>
              <a:t>) and estimating physical properties of the subsurface (</a:t>
            </a:r>
            <a:r>
              <a:rPr b="0" lang="en-CA" sz="1600" spc="-1" strike="noStrike">
                <a:solidFill>
                  <a:srgbClr val="c9211e"/>
                </a:solidFill>
                <a:latin typeface="Arial"/>
              </a:rPr>
              <a:t>Electrical </a:t>
            </a:r>
            <a:r>
              <a:rPr b="0" lang="en-CA" sz="1600" spc="-1" strike="noStrike">
                <a:solidFill>
                  <a:srgbClr val="c9211e"/>
                </a:solidFill>
                <a:latin typeface="Arial"/>
              </a:rPr>
              <a:t>conductivity</a:t>
            </a:r>
            <a:r>
              <a:rPr b="0" lang="en-CA" sz="1600" spc="-1" strike="noStrike">
                <a:solidFill>
                  <a:srgbClr val="000000"/>
                </a:solidFill>
                <a:latin typeface="Arial"/>
              </a:rPr>
              <a:t> and </a:t>
            </a:r>
            <a:r>
              <a:rPr b="0" lang="en-CA" sz="1600" spc="-1" strike="noStrike">
                <a:solidFill>
                  <a:srgbClr val="c9211e"/>
                </a:solidFill>
                <a:latin typeface="Arial"/>
              </a:rPr>
              <a:t>Magnetic susceptibility</a:t>
            </a:r>
            <a:r>
              <a:rPr b="0" lang="en-CA" sz="1600" spc="-1" strike="noStrike">
                <a:solidFill>
                  <a:srgbClr val="000000"/>
                </a:solidFill>
                <a:latin typeface="Arial"/>
              </a:rPr>
              <a:t>)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600" spc="-1" strike="noStrike">
                <a:solidFill>
                  <a:srgbClr val="000000"/>
                </a:solidFill>
                <a:latin typeface="Arial"/>
              </a:rPr>
              <a:t>The following slides show: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</a:rPr>
              <a:t>Free-roaming tracks using instrument GEM-2 0460, 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</a:rPr>
              <a:t>Tracks by instrument 7047 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Grid survey behind the vault using GEM-2 0460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600" spc="-1" strike="noStrike">
                <a:solidFill>
                  <a:srgbClr val="000000"/>
                </a:solidFill>
                <a:latin typeface="Arial"/>
                <a:ea typeface="Noto Sans CJK SC"/>
              </a:rPr>
              <a:t>Note the large volumes of various types of data collected by such instruments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2 to 6-7 frequencies collected simultaneously and continuously in space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Due to recording accurate GPS times, the instruments can easily be used for small-</a:t>
            </a: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scale gridding, like done in our survey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Records show variations in soil type, some of our targets, and other anomalies (?) 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" descr=""/>
          <p:cNvPicPr/>
          <p:nvPr/>
        </p:nvPicPr>
        <p:blipFill>
          <a:blip r:embed="rId1"/>
          <a:stretch/>
        </p:blipFill>
        <p:spPr>
          <a:xfrm>
            <a:off x="275040" y="-40680"/>
            <a:ext cx="9623520" cy="5669640"/>
          </a:xfrm>
          <a:prstGeom prst="rect">
            <a:avLst/>
          </a:prstGeom>
          <a:ln w="0">
            <a:noFill/>
          </a:ln>
        </p:spPr>
      </p:pic>
      <p:sp>
        <p:nvSpPr>
          <p:cNvPr id="23" name=""/>
          <p:cNvSpPr/>
          <p:nvPr/>
        </p:nvSpPr>
        <p:spPr>
          <a:xfrm>
            <a:off x="2066040" y="150840"/>
            <a:ext cx="4761360" cy="58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In-phase looks noisy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" descr=""/>
          <p:cNvPicPr/>
          <p:nvPr/>
        </p:nvPicPr>
        <p:blipFill>
          <a:blip r:embed="rId1"/>
          <a:stretch/>
        </p:blipFill>
        <p:spPr>
          <a:xfrm>
            <a:off x="275040" y="-40680"/>
            <a:ext cx="9623520" cy="5669640"/>
          </a:xfrm>
          <a:prstGeom prst="rect">
            <a:avLst/>
          </a:prstGeom>
          <a:ln w="0">
            <a:noFill/>
          </a:ln>
        </p:spPr>
      </p:pic>
      <p:sp>
        <p:nvSpPr>
          <p:cNvPr id="25" name=""/>
          <p:cNvSpPr/>
          <p:nvPr/>
        </p:nvSpPr>
        <p:spPr>
          <a:xfrm>
            <a:off x="2066040" y="150840"/>
            <a:ext cx="4761360" cy="58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Quadrature is noisy at low frequencies but responds to targets at higher frequencies (NE part of the track)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" descr=""/>
          <p:cNvPicPr/>
          <p:nvPr/>
        </p:nvPicPr>
        <p:blipFill>
          <a:blip r:embed="rId1"/>
          <a:stretch/>
        </p:blipFill>
        <p:spPr>
          <a:xfrm>
            <a:off x="275040" y="-16560"/>
            <a:ext cx="9623520" cy="5669640"/>
          </a:xfrm>
          <a:prstGeom prst="rect">
            <a:avLst/>
          </a:prstGeom>
          <a:ln w="0">
            <a:noFill/>
          </a:ln>
        </p:spPr>
      </p:pic>
      <p:sp>
        <p:nvSpPr>
          <p:cNvPr id="27" name=""/>
          <p:cNvSpPr/>
          <p:nvPr/>
        </p:nvSpPr>
        <p:spPr>
          <a:xfrm>
            <a:off x="2066040" y="150840"/>
            <a:ext cx="4761360" cy="58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Point (0,0) on this map corresponds to the GPS pedestal near vault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" descr=""/>
          <p:cNvPicPr/>
          <p:nvPr/>
        </p:nvPicPr>
        <p:blipFill>
          <a:blip r:embed="rId1"/>
          <a:stretch/>
        </p:blipFill>
        <p:spPr>
          <a:xfrm>
            <a:off x="275040" y="-40680"/>
            <a:ext cx="9623520" cy="5669640"/>
          </a:xfrm>
          <a:prstGeom prst="rect">
            <a:avLst/>
          </a:prstGeom>
          <a:ln w="0">
            <a:noFill/>
          </a:ln>
        </p:spPr>
      </p:pic>
      <p:sp>
        <p:nvSpPr>
          <p:cNvPr id="29" name=""/>
          <p:cNvSpPr/>
          <p:nvPr/>
        </p:nvSpPr>
        <p:spPr>
          <a:xfrm>
            <a:off x="2066040" y="150840"/>
            <a:ext cx="4761360" cy="58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Quadrature is noisy at low frequencies but responds to targets at higher frequencies (NE part of the track)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/>
          </p:nvPr>
        </p:nvSpPr>
        <p:spPr>
          <a:xfrm>
            <a:off x="1549080" y="1326600"/>
            <a:ext cx="6677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600" spc="-1" strike="noStrike">
                <a:solidFill>
                  <a:srgbClr val="000000"/>
                </a:solidFill>
                <a:latin typeface="Arial"/>
              </a:rPr>
              <a:t>The following slides show roaming tracks collected using instrument GEM-2 7027 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600" spc="-1" strike="noStrike">
                <a:solidFill>
                  <a:srgbClr val="000000"/>
                </a:solidFill>
                <a:latin typeface="Arial"/>
                <a:ea typeface="Noto Sans CJK SC"/>
              </a:rPr>
              <a:t>These plots may be mostly useful for Todd and Ayshia (?) 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Some records seem to be all zeros, some show drift with acquisition time or different operators (?) 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I did not attempt removing the drift and gridding the track images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" descr=""/>
          <p:cNvPicPr/>
          <p:nvPr/>
        </p:nvPicPr>
        <p:blipFill>
          <a:blip r:embed="rId1"/>
          <a:stretch/>
        </p:blipFill>
        <p:spPr>
          <a:xfrm>
            <a:off x="275040" y="-40680"/>
            <a:ext cx="9623520" cy="566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" descr=""/>
          <p:cNvPicPr/>
          <p:nvPr/>
        </p:nvPicPr>
        <p:blipFill>
          <a:blip r:embed="rId1"/>
          <a:stretch/>
        </p:blipFill>
        <p:spPr>
          <a:xfrm>
            <a:off x="275040" y="-40680"/>
            <a:ext cx="9623520" cy="566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" descr=""/>
          <p:cNvPicPr/>
          <p:nvPr/>
        </p:nvPicPr>
        <p:blipFill>
          <a:blip r:embed="rId1"/>
          <a:stretch/>
        </p:blipFill>
        <p:spPr>
          <a:xfrm>
            <a:off x="275040" y="-40680"/>
            <a:ext cx="9623520" cy="566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" descr=""/>
          <p:cNvPicPr/>
          <p:nvPr/>
        </p:nvPicPr>
        <p:blipFill>
          <a:blip r:embed="rId1"/>
          <a:stretch/>
        </p:blipFill>
        <p:spPr>
          <a:xfrm>
            <a:off x="275040" y="-40680"/>
            <a:ext cx="9623520" cy="566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/>
          </p:nvPr>
        </p:nvSpPr>
        <p:spPr>
          <a:xfrm>
            <a:off x="1549080" y="1326600"/>
            <a:ext cx="76194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600" spc="-1" strike="noStrike">
                <a:solidFill>
                  <a:srgbClr val="000000"/>
                </a:solidFill>
                <a:latin typeface="Arial"/>
              </a:rPr>
              <a:t>Next, look at the grid over targets behind the vault,  GEM-2 460 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600" spc="-1" strike="noStrike">
                <a:solidFill>
                  <a:srgbClr val="000000"/>
                </a:solidFill>
                <a:latin typeface="Arial"/>
              </a:rPr>
              <a:t>The instrument was set up to operate at two frequencies: 1590 Hz and 6390 Hz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600" spc="-1" strike="noStrike">
                <a:solidFill>
                  <a:srgbClr val="000000"/>
                </a:solidFill>
                <a:latin typeface="Arial"/>
              </a:rPr>
              <a:t>Note that the target was successfully detected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600" spc="-1" strike="noStrike">
                <a:solidFill>
                  <a:srgbClr val="000000"/>
                </a:solidFill>
                <a:latin typeface="Arial"/>
              </a:rPr>
              <a:t>However, it might have been useful to select smaller grid spacings (e.g., 0.5 m) in the vicinity of the target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" descr=""/>
          <p:cNvPicPr/>
          <p:nvPr/>
        </p:nvPicPr>
        <p:blipFill>
          <a:blip r:embed="rId1"/>
          <a:stretch/>
        </p:blipFill>
        <p:spPr>
          <a:xfrm>
            <a:off x="195120" y="324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37" name=""/>
          <p:cNvSpPr/>
          <p:nvPr/>
        </p:nvSpPr>
        <p:spPr>
          <a:xfrm>
            <a:off x="8114040" y="3030840"/>
            <a:ext cx="1998000" cy="58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High In-Phase near target (iron water-heater tank)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"/>
          <p:cNvSpPr/>
          <p:nvPr/>
        </p:nvSpPr>
        <p:spPr>
          <a:xfrm flipH="1" flipV="1">
            <a:off x="7280640" y="30272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9" name=""/>
          <p:cNvSpPr/>
          <p:nvPr/>
        </p:nvSpPr>
        <p:spPr>
          <a:xfrm flipH="1" flipV="1">
            <a:off x="3141000" y="30470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0" name=""/>
          <p:cNvSpPr/>
          <p:nvPr/>
        </p:nvSpPr>
        <p:spPr>
          <a:xfrm>
            <a:off x="8222040" y="1734840"/>
            <a:ext cx="2256120" cy="58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In-Phase response varies between lines.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Likely because of different heights of operators?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 descr=""/>
          <p:cNvPicPr/>
          <p:nvPr/>
        </p:nvPicPr>
        <p:blipFill>
          <a:blip r:embed="rId1"/>
          <a:stretch/>
        </p:blipFill>
        <p:spPr>
          <a:xfrm>
            <a:off x="195120" y="3924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42" name=""/>
          <p:cNvSpPr/>
          <p:nvPr/>
        </p:nvSpPr>
        <p:spPr>
          <a:xfrm>
            <a:off x="1853280" y="257760"/>
            <a:ext cx="2699280" cy="34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Gridded version of the preceding image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"/>
          <p:cNvSpPr/>
          <p:nvPr/>
        </p:nvSpPr>
        <p:spPr>
          <a:xfrm flipH="1" flipV="1">
            <a:off x="7244640" y="29192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4" name=""/>
          <p:cNvSpPr/>
          <p:nvPr/>
        </p:nvSpPr>
        <p:spPr>
          <a:xfrm flipH="1" flipV="1">
            <a:off x="2997000" y="29030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1"/>
          <a:stretch/>
        </p:blipFill>
        <p:spPr>
          <a:xfrm>
            <a:off x="411120" y="324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46" name=""/>
          <p:cNvSpPr/>
          <p:nvPr/>
        </p:nvSpPr>
        <p:spPr>
          <a:xfrm>
            <a:off x="4010040" y="3102840"/>
            <a:ext cx="2256120" cy="58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High Quadrature near target ?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"/>
          <p:cNvSpPr/>
          <p:nvPr/>
        </p:nvSpPr>
        <p:spPr>
          <a:xfrm flipH="1" flipV="1">
            <a:off x="7352640" y="29912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8" name=""/>
          <p:cNvSpPr/>
          <p:nvPr/>
        </p:nvSpPr>
        <p:spPr>
          <a:xfrm flipH="1" flipV="1">
            <a:off x="3213000" y="30110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" descr=""/>
          <p:cNvPicPr/>
          <p:nvPr/>
        </p:nvPicPr>
        <p:blipFill>
          <a:blip r:embed="rId1"/>
          <a:stretch/>
        </p:blipFill>
        <p:spPr>
          <a:xfrm>
            <a:off x="195120" y="324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50" name=""/>
          <p:cNvSpPr/>
          <p:nvPr/>
        </p:nvSpPr>
        <p:spPr>
          <a:xfrm>
            <a:off x="1853280" y="257760"/>
            <a:ext cx="2699280" cy="34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Gridded version of the preceding image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"/>
          <p:cNvSpPr/>
          <p:nvPr/>
        </p:nvSpPr>
        <p:spPr>
          <a:xfrm flipH="1" flipV="1">
            <a:off x="7316640" y="28832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52" name=""/>
          <p:cNvSpPr/>
          <p:nvPr/>
        </p:nvSpPr>
        <p:spPr>
          <a:xfrm flipH="1" flipV="1">
            <a:off x="3069000" y="28670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" descr=""/>
          <p:cNvPicPr/>
          <p:nvPr/>
        </p:nvPicPr>
        <p:blipFill>
          <a:blip r:embed="rId1"/>
          <a:stretch/>
        </p:blipFill>
        <p:spPr>
          <a:xfrm>
            <a:off x="267120" y="3924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54" name=""/>
          <p:cNvSpPr/>
          <p:nvPr/>
        </p:nvSpPr>
        <p:spPr>
          <a:xfrm>
            <a:off x="3758040" y="3210840"/>
            <a:ext cx="2256120" cy="58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High (apparent) electrical conductivity over target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"/>
          <p:cNvSpPr/>
          <p:nvPr/>
        </p:nvSpPr>
        <p:spPr>
          <a:xfrm flipH="1" flipV="1">
            <a:off x="7316640" y="30272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56" name=""/>
          <p:cNvSpPr/>
          <p:nvPr/>
        </p:nvSpPr>
        <p:spPr>
          <a:xfrm flipH="1" flipV="1">
            <a:off x="3105000" y="30470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" descr=""/>
          <p:cNvPicPr/>
          <p:nvPr/>
        </p:nvPicPr>
        <p:blipFill>
          <a:blip r:embed="rId1"/>
          <a:stretch/>
        </p:blipFill>
        <p:spPr>
          <a:xfrm>
            <a:off x="195840" y="39240"/>
            <a:ext cx="9622800" cy="5670360"/>
          </a:xfrm>
          <a:prstGeom prst="rect">
            <a:avLst/>
          </a:prstGeom>
          <a:ln w="0">
            <a:noFill/>
          </a:ln>
        </p:spPr>
      </p:pic>
      <p:sp>
        <p:nvSpPr>
          <p:cNvPr id="58" name=""/>
          <p:cNvSpPr/>
          <p:nvPr/>
        </p:nvSpPr>
        <p:spPr>
          <a:xfrm>
            <a:off x="1853280" y="257760"/>
            <a:ext cx="2699280" cy="34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Gridded version of the preceding image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"/>
          <p:cNvSpPr/>
          <p:nvPr/>
        </p:nvSpPr>
        <p:spPr>
          <a:xfrm flipH="1" flipV="1">
            <a:off x="7280640" y="29552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60" name=""/>
          <p:cNvSpPr/>
          <p:nvPr/>
        </p:nvSpPr>
        <p:spPr>
          <a:xfrm flipH="1" flipV="1">
            <a:off x="3069000" y="29750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" descr=""/>
          <p:cNvPicPr/>
          <p:nvPr/>
        </p:nvPicPr>
        <p:blipFill>
          <a:blip r:embed="rId1"/>
          <a:stretch/>
        </p:blipFill>
        <p:spPr>
          <a:xfrm>
            <a:off x="231120" y="324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62" name=""/>
          <p:cNvSpPr/>
          <p:nvPr/>
        </p:nvSpPr>
        <p:spPr>
          <a:xfrm>
            <a:off x="914040" y="6840"/>
            <a:ext cx="2256120" cy="58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Total electrical conductivity estimated from both measurement frequencies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"/>
          <p:cNvSpPr/>
          <p:nvPr/>
        </p:nvSpPr>
        <p:spPr>
          <a:xfrm flipH="1" flipV="1">
            <a:off x="5228640" y="30272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64" name=""/>
          <p:cNvSpPr/>
          <p:nvPr/>
        </p:nvSpPr>
        <p:spPr>
          <a:xfrm>
            <a:off x="6062040" y="3102840"/>
            <a:ext cx="2256120" cy="58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Clear positive response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" descr=""/>
          <p:cNvPicPr/>
          <p:nvPr/>
        </p:nvPicPr>
        <p:blipFill>
          <a:blip r:embed="rId1"/>
          <a:stretch/>
        </p:blipFill>
        <p:spPr>
          <a:xfrm>
            <a:off x="231120" y="324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66" name=""/>
          <p:cNvSpPr/>
          <p:nvPr/>
        </p:nvSpPr>
        <p:spPr>
          <a:xfrm>
            <a:off x="1853280" y="257760"/>
            <a:ext cx="2699280" cy="34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Gridded version of the preceding image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"/>
          <p:cNvSpPr/>
          <p:nvPr/>
        </p:nvSpPr>
        <p:spPr>
          <a:xfrm flipH="1" flipV="1">
            <a:off x="5228640" y="29552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" descr=""/>
          <p:cNvPicPr/>
          <p:nvPr/>
        </p:nvPicPr>
        <p:blipFill>
          <a:blip r:embed="rId1"/>
          <a:stretch/>
        </p:blipFill>
        <p:spPr>
          <a:xfrm>
            <a:off x="267120" y="324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69" name=""/>
          <p:cNvSpPr/>
          <p:nvPr/>
        </p:nvSpPr>
        <p:spPr>
          <a:xfrm>
            <a:off x="8186040" y="3030840"/>
            <a:ext cx="1485360" cy="85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Very clear negative magnetic susceptibility anomaly measured over target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"/>
          <p:cNvSpPr/>
          <p:nvPr/>
        </p:nvSpPr>
        <p:spPr>
          <a:xfrm flipH="1" flipV="1">
            <a:off x="7316640" y="30272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71" name=""/>
          <p:cNvSpPr/>
          <p:nvPr/>
        </p:nvSpPr>
        <p:spPr>
          <a:xfrm flipH="1" flipV="1">
            <a:off x="3177000" y="29750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" descr=""/>
          <p:cNvPicPr/>
          <p:nvPr/>
        </p:nvPicPr>
        <p:blipFill>
          <a:blip r:embed="rId1"/>
          <a:stretch/>
        </p:blipFill>
        <p:spPr>
          <a:xfrm>
            <a:off x="267120" y="3924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73" name=""/>
          <p:cNvSpPr/>
          <p:nvPr/>
        </p:nvSpPr>
        <p:spPr>
          <a:xfrm>
            <a:off x="1853280" y="257760"/>
            <a:ext cx="2699280" cy="34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Gridded version of the preceding image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"/>
          <p:cNvSpPr/>
          <p:nvPr/>
        </p:nvSpPr>
        <p:spPr>
          <a:xfrm flipH="1" flipV="1">
            <a:off x="7352640" y="29192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75" name=""/>
          <p:cNvSpPr/>
          <p:nvPr/>
        </p:nvSpPr>
        <p:spPr>
          <a:xfrm flipH="1" flipV="1">
            <a:off x="3177000" y="28670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/>
          </p:nvPr>
        </p:nvSpPr>
        <p:spPr>
          <a:xfrm>
            <a:off x="1549080" y="1326600"/>
            <a:ext cx="76194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600" spc="-1" strike="noStrike">
                <a:solidFill>
                  <a:srgbClr val="000000"/>
                </a:solidFill>
                <a:latin typeface="Arial"/>
              </a:rPr>
              <a:t>The following slides show line 5 of the grid from GEM-2 0460 in detail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600" spc="-1" strike="noStrike">
                <a:solidFill>
                  <a:srgbClr val="000000"/>
                </a:solidFill>
                <a:latin typeface="Arial"/>
              </a:rPr>
              <a:t>Note the deep trough in magnetic susceptibility and strong peaks in all other quantities appearing over the target (shown by arrows)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" descr=""/>
          <p:cNvPicPr/>
          <p:nvPr/>
        </p:nvPicPr>
        <p:blipFill>
          <a:blip r:embed="rId1"/>
          <a:stretch/>
        </p:blipFill>
        <p:spPr>
          <a:xfrm>
            <a:off x="407520" y="6012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78" name=""/>
          <p:cNvSpPr/>
          <p:nvPr/>
        </p:nvSpPr>
        <p:spPr>
          <a:xfrm>
            <a:off x="2905200" y="447480"/>
            <a:ext cx="66600" cy="47628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79" name=""/>
          <p:cNvSpPr/>
          <p:nvPr/>
        </p:nvSpPr>
        <p:spPr>
          <a:xfrm>
            <a:off x="7094880" y="447480"/>
            <a:ext cx="66600" cy="47628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" descr=""/>
          <p:cNvPicPr/>
          <p:nvPr/>
        </p:nvPicPr>
        <p:blipFill>
          <a:blip r:embed="rId1"/>
          <a:stretch/>
        </p:blipFill>
        <p:spPr>
          <a:xfrm>
            <a:off x="407520" y="6012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81" name=""/>
          <p:cNvSpPr/>
          <p:nvPr/>
        </p:nvSpPr>
        <p:spPr>
          <a:xfrm>
            <a:off x="2905200" y="771480"/>
            <a:ext cx="66600" cy="47628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" descr=""/>
          <p:cNvPicPr/>
          <p:nvPr/>
        </p:nvPicPr>
        <p:blipFill>
          <a:blip r:embed="rId1"/>
          <a:stretch/>
        </p:blipFill>
        <p:spPr>
          <a:xfrm>
            <a:off x="407520" y="2412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83" name=""/>
          <p:cNvSpPr/>
          <p:nvPr/>
        </p:nvSpPr>
        <p:spPr>
          <a:xfrm>
            <a:off x="6772320" y="733320"/>
            <a:ext cx="380520" cy="40104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" descr=""/>
          <p:cNvPicPr/>
          <p:nvPr/>
        </p:nvPicPr>
        <p:blipFill>
          <a:blip r:embed="rId1"/>
          <a:stretch/>
        </p:blipFill>
        <p:spPr>
          <a:xfrm>
            <a:off x="407520" y="6012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85" name=""/>
          <p:cNvSpPr/>
          <p:nvPr/>
        </p:nvSpPr>
        <p:spPr>
          <a:xfrm flipV="1">
            <a:off x="2914560" y="4734000"/>
            <a:ext cx="47880" cy="40932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86" name=""/>
          <p:cNvSpPr/>
          <p:nvPr/>
        </p:nvSpPr>
        <p:spPr>
          <a:xfrm flipV="1">
            <a:off x="7104960" y="4302360"/>
            <a:ext cx="47880" cy="40932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1"/>
          <a:stretch/>
        </p:blipFill>
        <p:spPr>
          <a:xfrm>
            <a:off x="407520" y="6012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88" name=""/>
          <p:cNvSpPr/>
          <p:nvPr/>
        </p:nvSpPr>
        <p:spPr>
          <a:xfrm>
            <a:off x="4634640" y="600120"/>
            <a:ext cx="0" cy="44748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1549080" y="1326600"/>
            <a:ext cx="7619400" cy="21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600" spc="-1" strike="noStrike">
                <a:solidFill>
                  <a:srgbClr val="000000"/>
                </a:solidFill>
                <a:latin typeface="Arial"/>
              </a:rPr>
              <a:t>The following slides are from the records from instrument  GEM-2 7027 extracted from the time-logged survey of the roughly W-E line in the southern part of the test area.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600" spc="-1" strike="noStrike">
                <a:solidFill>
                  <a:srgbClr val="000000"/>
                </a:solidFill>
                <a:latin typeface="Arial"/>
              </a:rPr>
              <a:t>Strong detections of targets obtained at frequencies  1530, 5310, 18330, and 63030 Hz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600" spc="-1" strike="noStrike">
                <a:solidFill>
                  <a:srgbClr val="000000"/>
                </a:solidFill>
                <a:latin typeface="Arial"/>
              </a:rPr>
              <a:t>I have no coordinates of that line,  and so the results are presented as functions of station numbers.</a:t>
            </a: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" descr=""/>
          <p:cNvPicPr/>
          <p:nvPr/>
        </p:nvPicPr>
        <p:blipFill>
          <a:blip r:embed="rId1"/>
          <a:stretch/>
        </p:blipFill>
        <p:spPr>
          <a:xfrm>
            <a:off x="411120" y="1764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91" name=""/>
          <p:cNvSpPr/>
          <p:nvPr/>
        </p:nvSpPr>
        <p:spPr>
          <a:xfrm>
            <a:off x="4661280" y="185760"/>
            <a:ext cx="2351520" cy="34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Target 5A produces strong In-Phase peaks at all frequencies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"/>
          <p:cNvSpPr/>
          <p:nvPr/>
        </p:nvSpPr>
        <p:spPr>
          <a:xfrm>
            <a:off x="5972760" y="735840"/>
            <a:ext cx="36360" cy="417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93" name=""/>
          <p:cNvSpPr/>
          <p:nvPr/>
        </p:nvSpPr>
        <p:spPr>
          <a:xfrm>
            <a:off x="7928640" y="699840"/>
            <a:ext cx="36360" cy="417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94" name=""/>
          <p:cNvSpPr/>
          <p:nvPr/>
        </p:nvSpPr>
        <p:spPr>
          <a:xfrm>
            <a:off x="2000520" y="2139840"/>
            <a:ext cx="36360" cy="417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95" name=""/>
          <p:cNvSpPr/>
          <p:nvPr/>
        </p:nvSpPr>
        <p:spPr>
          <a:xfrm flipH="1" flipV="1">
            <a:off x="6845400" y="1873440"/>
            <a:ext cx="389880" cy="86292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96" name=""/>
          <p:cNvSpPr/>
          <p:nvPr/>
        </p:nvSpPr>
        <p:spPr>
          <a:xfrm>
            <a:off x="6533280" y="2797560"/>
            <a:ext cx="2351520" cy="58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Two other targets crossed by this profile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"/>
          <p:cNvSpPr/>
          <p:nvPr/>
        </p:nvSpPr>
        <p:spPr>
          <a:xfrm flipV="1">
            <a:off x="7233840" y="1747800"/>
            <a:ext cx="1328400" cy="98892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98" name=""/>
          <p:cNvSpPr/>
          <p:nvPr/>
        </p:nvSpPr>
        <p:spPr>
          <a:xfrm>
            <a:off x="2789280" y="3949560"/>
            <a:ext cx="2351520" cy="154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Note that the peaks are sampled by only about 4 – 6 points for smaller targets. big target 5A, and 1-2 points 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Next time, we need try sampling the shapes of these peaks at denser spacings, and also acquire 2-D grids over them.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" descr=""/>
          <p:cNvPicPr/>
          <p:nvPr/>
        </p:nvPicPr>
        <p:blipFill>
          <a:blip r:embed="rId1"/>
          <a:stretch/>
        </p:blipFill>
        <p:spPr>
          <a:xfrm>
            <a:off x="231120" y="1764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100" name=""/>
          <p:cNvSpPr/>
          <p:nvPr/>
        </p:nvSpPr>
        <p:spPr>
          <a:xfrm>
            <a:off x="4661280" y="185760"/>
            <a:ext cx="3317400" cy="34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Target produces peaks in Quadrature EM responses. Peaks vary with frequency.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"/>
          <p:cNvSpPr/>
          <p:nvPr/>
        </p:nvSpPr>
        <p:spPr>
          <a:xfrm>
            <a:off x="5792760" y="663840"/>
            <a:ext cx="36360" cy="417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02" name=""/>
          <p:cNvSpPr/>
          <p:nvPr/>
        </p:nvSpPr>
        <p:spPr>
          <a:xfrm>
            <a:off x="7748640" y="663840"/>
            <a:ext cx="36360" cy="417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03" name=""/>
          <p:cNvSpPr/>
          <p:nvPr/>
        </p:nvSpPr>
        <p:spPr>
          <a:xfrm>
            <a:off x="1820520" y="2139840"/>
            <a:ext cx="36360" cy="417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" descr=""/>
          <p:cNvPicPr/>
          <p:nvPr/>
        </p:nvPicPr>
        <p:blipFill>
          <a:blip r:embed="rId1"/>
          <a:stretch/>
        </p:blipFill>
        <p:spPr>
          <a:xfrm>
            <a:off x="411120" y="5364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105" name=""/>
          <p:cNvSpPr/>
          <p:nvPr/>
        </p:nvSpPr>
        <p:spPr>
          <a:xfrm>
            <a:off x="4661280" y="185760"/>
            <a:ext cx="3317400" cy="34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Similar peaks in Electric Conductivity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"/>
          <p:cNvSpPr/>
          <p:nvPr/>
        </p:nvSpPr>
        <p:spPr>
          <a:xfrm>
            <a:off x="5972760" y="663840"/>
            <a:ext cx="36360" cy="417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07" name=""/>
          <p:cNvSpPr/>
          <p:nvPr/>
        </p:nvSpPr>
        <p:spPr>
          <a:xfrm>
            <a:off x="7964640" y="663840"/>
            <a:ext cx="36360" cy="417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08" name=""/>
          <p:cNvSpPr/>
          <p:nvPr/>
        </p:nvSpPr>
        <p:spPr>
          <a:xfrm>
            <a:off x="1695600" y="2396880"/>
            <a:ext cx="335160" cy="282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" descr=""/>
          <p:cNvPicPr/>
          <p:nvPr/>
        </p:nvPicPr>
        <p:blipFill>
          <a:blip r:embed="rId1"/>
          <a:stretch/>
        </p:blipFill>
        <p:spPr>
          <a:xfrm>
            <a:off x="411120" y="5364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110" name=""/>
          <p:cNvSpPr/>
          <p:nvPr/>
        </p:nvSpPr>
        <p:spPr>
          <a:xfrm>
            <a:off x="4661280" y="185760"/>
            <a:ext cx="3317400" cy="34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Similar peaks in Electric Conductivity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"/>
          <p:cNvSpPr/>
          <p:nvPr/>
        </p:nvSpPr>
        <p:spPr>
          <a:xfrm>
            <a:off x="5972760" y="663840"/>
            <a:ext cx="36360" cy="417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12" name=""/>
          <p:cNvSpPr/>
          <p:nvPr/>
        </p:nvSpPr>
        <p:spPr>
          <a:xfrm>
            <a:off x="7964640" y="663840"/>
            <a:ext cx="36360" cy="417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13" name=""/>
          <p:cNvSpPr/>
          <p:nvPr/>
        </p:nvSpPr>
        <p:spPr>
          <a:xfrm>
            <a:off x="1695600" y="2396880"/>
            <a:ext cx="335160" cy="282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" descr=""/>
          <p:cNvPicPr/>
          <p:nvPr/>
        </p:nvPicPr>
        <p:blipFill>
          <a:blip r:embed="rId1"/>
          <a:stretch/>
        </p:blipFill>
        <p:spPr>
          <a:xfrm>
            <a:off x="546120" y="60120"/>
            <a:ext cx="9346680" cy="5670360"/>
          </a:xfrm>
          <a:prstGeom prst="rect">
            <a:avLst/>
          </a:prstGeom>
          <a:ln w="0">
            <a:noFill/>
          </a:ln>
        </p:spPr>
      </p:pic>
      <p:sp>
        <p:nvSpPr>
          <p:cNvPr id="115" name=""/>
          <p:cNvSpPr/>
          <p:nvPr/>
        </p:nvSpPr>
        <p:spPr>
          <a:xfrm>
            <a:off x="5200560" y="185760"/>
            <a:ext cx="2352600" cy="34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For magnetic susceptibility, the anomalies are reversed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"/>
          <p:cNvSpPr/>
          <p:nvPr/>
        </p:nvSpPr>
        <p:spPr>
          <a:xfrm>
            <a:off x="5936760" y="843840"/>
            <a:ext cx="36360" cy="417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17" name=""/>
          <p:cNvSpPr/>
          <p:nvPr/>
        </p:nvSpPr>
        <p:spPr>
          <a:xfrm>
            <a:off x="7892640" y="951840"/>
            <a:ext cx="36360" cy="417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18" name=""/>
          <p:cNvSpPr/>
          <p:nvPr/>
        </p:nvSpPr>
        <p:spPr>
          <a:xfrm>
            <a:off x="2000160" y="2468880"/>
            <a:ext cx="138600" cy="282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2407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2025-05-03T19:37:27Z</dcterms:created>
  <dc:creator/>
  <dc:description/>
  <dc:language>en-CA</dc:language>
  <cp:lastModifiedBy/>
  <dcterms:modified xsi:type="dcterms:W3CDTF">2026-09-16T19:25:50Z</dcterms:modified>
  <cp:revision>49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