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</p:sldMasterIdLst>
  <p:sldIdLst>
    <p:sldId id="256" r:id="rId5"/>
    <p:sldId id="257" r:id="rId6"/>
    <p:sldId id="258" r:id="rId7"/>
    <p:sldId id="259" r:id="rId8"/>
    <p:sldId id="260" r:id="rId9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960" cy="94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426CD64-6EF5-4644-BC0D-A0A90B6E19C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960" cy="94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9843D16-D1AF-485F-8AE9-E927BF2288C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960" cy="94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C41435E-9860-496A-95CA-AEDBC5DBCA5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960" cy="94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032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83F4DBE-1F66-406E-BDD1-0277E0C2E35C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960" cy="94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032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EED212A-A078-4541-9C6F-7FE44F6B5E94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66960" cy="941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ftr" idx="7"/>
          </p:nvPr>
        </p:nvSpPr>
        <p:spPr>
          <a:xfrm>
            <a:off x="3447360" y="5165280"/>
            <a:ext cx="319032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sldNum" idx="8"/>
          </p:nvPr>
        </p:nvSpPr>
        <p:spPr>
          <a:xfrm>
            <a:off x="722736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AE8AA36-5F4D-49FF-BE39-218FF59205F8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dt" idx="9"/>
          </p:nvPr>
        </p:nvSpPr>
        <p:spPr>
          <a:xfrm>
            <a:off x="504000" y="5165280"/>
            <a:ext cx="2343600" cy="38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/>
          </p:nvPr>
        </p:nvSpPr>
        <p:spPr>
          <a:xfrm>
            <a:off x="1441080" y="282600"/>
            <a:ext cx="7211160" cy="5191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6666" lnSpcReduction="10000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Geophysical data usually require processing before they can be reliably interpreted; 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for example: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Differential coordinate corrections for GNSS data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Drift, tidal, latitude, elevation, Bouguer, terrain, and other corrections for gravity 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data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Base-station corrections for magnetic data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Reciprocity and geometry-related corrections for resistivity and seismic data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Flight elevation and tying in-line and cross-line records for air-magnetic and EM 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data 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Removal of outliers for all types of data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Removal of regional trends (for practically all types of data)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The following slides illustrate an attempt for processing the gridded EM dataset 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collected with 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GEM-2 0460. Such data contain baseline level variations due to 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topography and differences between operators. Processing was done in two steps: 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AutoNum type="arabicParenR"/>
            </a:pPr>
            <a:r>
              <a:rPr b="0" lang="en-CA" sz="1400" spc="-1" strike="noStrike">
                <a:solidFill>
                  <a:srgbClr val="bf0041"/>
                </a:solidFill>
                <a:latin typeface="Arial"/>
                <a:ea typeface="Noto Sans CJK SC"/>
              </a:rPr>
              <a:t>Within each line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 of the grid, </a:t>
            </a:r>
            <a:r>
              <a:rPr b="0" lang="en-CA" sz="1400" spc="-1" strike="noStrike">
                <a:solidFill>
                  <a:srgbClr val="bf0041"/>
                </a:solidFill>
                <a:latin typeface="Arial"/>
                <a:ea typeface="Noto Sans CJK SC"/>
              </a:rPr>
              <a:t>regional trend 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was modelled using a cubic 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polynomial function and </a:t>
            </a:r>
            <a:r>
              <a:rPr b="0" lang="en-CA" sz="1400" spc="-1" strike="noStrike">
                <a:solidFill>
                  <a:srgbClr val="bf0041"/>
                </a:solidFill>
                <a:latin typeface="Arial"/>
                <a:ea typeface="Noto Sans CJK SC"/>
              </a:rPr>
              <a:t>subtracted from the data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AutoNum type="arabicParenR"/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After this, </a:t>
            </a:r>
            <a:r>
              <a:rPr b="0" lang="en-CA" sz="1400" spc="-1" strike="noStrike">
                <a:solidFill>
                  <a:srgbClr val="bf0041"/>
                </a:solidFill>
                <a:latin typeface="Arial"/>
                <a:ea typeface="Noto Sans CJK SC"/>
              </a:rPr>
              <a:t>linear trends 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were</a:t>
            </a:r>
            <a:r>
              <a:rPr b="0" lang="en-CA" sz="1400" spc="-1" strike="noStrike">
                <a:solidFill>
                  <a:srgbClr val="000000"/>
                </a:solidFill>
                <a:latin typeface="Arial"/>
                <a:ea typeface="Noto Sans CJK SC"/>
              </a:rPr>
              <a:t> evaluated and </a:t>
            </a:r>
            <a:r>
              <a:rPr b="0" lang="en-CA" sz="1400" spc="-1" strike="noStrike">
                <a:solidFill>
                  <a:srgbClr val="bf0041"/>
                </a:solidFill>
                <a:latin typeface="Arial"/>
                <a:ea typeface="Noto Sans CJK SC"/>
              </a:rPr>
              <a:t>subtracted in the cross-line </a:t>
            </a:r>
            <a:r>
              <a:rPr b="0" lang="en-CA" sz="1400" spc="-1" strike="noStrike">
                <a:solidFill>
                  <a:srgbClr val="bf0041"/>
                </a:solidFill>
                <a:latin typeface="Arial"/>
                <a:ea typeface="Noto Sans CJK SC"/>
              </a:rPr>
              <a:t>direction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CA" sz="1400" spc="-1" strike="noStrike">
                <a:solidFill>
                  <a:srgbClr val="bf0041"/>
                </a:solidFill>
                <a:latin typeface="Arial"/>
                <a:ea typeface="Noto Sans CJK SC"/>
              </a:rPr>
              <a:t>As a result, the striped pattern in the data is reduced and the target (buried </a:t>
            </a:r>
            <a:r>
              <a:rPr b="1" lang="en-CA" sz="1400" spc="-1" strike="noStrike">
                <a:solidFill>
                  <a:srgbClr val="bf0041"/>
                </a:solidFill>
                <a:latin typeface="Arial"/>
                <a:ea typeface="Noto Sans CJK SC"/>
              </a:rPr>
              <a:t>water-heater tank) is seen somewhat clearer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" descr=""/>
          <p:cNvPicPr/>
          <p:nvPr/>
        </p:nvPicPr>
        <p:blipFill>
          <a:blip r:embed="rId1"/>
          <a:stretch/>
        </p:blipFill>
        <p:spPr>
          <a:xfrm>
            <a:off x="268200" y="-1404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23" name=""/>
          <p:cNvSpPr/>
          <p:nvPr/>
        </p:nvSpPr>
        <p:spPr>
          <a:xfrm flipH="1" flipV="1">
            <a:off x="7244640" y="29552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4" name=""/>
          <p:cNvSpPr/>
          <p:nvPr/>
        </p:nvSpPr>
        <p:spPr>
          <a:xfrm flipH="1" flipV="1">
            <a:off x="2997000" y="29030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25" name=""/>
          <p:cNvSpPr/>
          <p:nvPr/>
        </p:nvSpPr>
        <p:spPr>
          <a:xfrm>
            <a:off x="3869280" y="2921760"/>
            <a:ext cx="746280" cy="34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target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"/>
          <p:cNvSpPr/>
          <p:nvPr/>
        </p:nvSpPr>
        <p:spPr>
          <a:xfrm>
            <a:off x="8261280" y="1553760"/>
            <a:ext cx="1631160" cy="137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5ce"/>
                </a:highlight>
                <a:latin typeface="Arial"/>
                <a:ea typeface="DejaVu Sans"/>
              </a:rPr>
              <a:t>Note that after processing, inconsistencies between adjacent lines 3, 4 and 5 are reduced (although still remain) </a:t>
            </a:r>
            <a:endParaRPr b="0" lang="en-CA" sz="1100" spc="-1" strike="noStrike">
              <a:solidFill>
                <a:srgbClr val="000000"/>
              </a:solidFill>
              <a:highlight>
                <a:srgbClr val="fff5ce"/>
              </a:highlight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highlight>
                <a:srgbClr val="fff5ce"/>
              </a:highlight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" descr=""/>
          <p:cNvPicPr/>
          <p:nvPr/>
        </p:nvPicPr>
        <p:blipFill>
          <a:blip r:embed="rId1"/>
          <a:stretch/>
        </p:blipFill>
        <p:spPr>
          <a:xfrm>
            <a:off x="268200" y="2196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28" name=""/>
          <p:cNvSpPr/>
          <p:nvPr/>
        </p:nvSpPr>
        <p:spPr>
          <a:xfrm>
            <a:off x="3941280" y="2921760"/>
            <a:ext cx="746280" cy="34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target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"/>
          <p:cNvSpPr/>
          <p:nvPr/>
        </p:nvSpPr>
        <p:spPr>
          <a:xfrm flipH="1" flipV="1">
            <a:off x="7316640" y="28832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0" name=""/>
          <p:cNvSpPr/>
          <p:nvPr/>
        </p:nvSpPr>
        <p:spPr>
          <a:xfrm flipH="1" flipV="1">
            <a:off x="3069000" y="28670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" descr=""/>
          <p:cNvPicPr/>
          <p:nvPr/>
        </p:nvPicPr>
        <p:blipFill>
          <a:blip r:embed="rId1"/>
          <a:stretch/>
        </p:blipFill>
        <p:spPr>
          <a:xfrm>
            <a:off x="268200" y="2196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32" name=""/>
          <p:cNvSpPr/>
          <p:nvPr/>
        </p:nvSpPr>
        <p:spPr>
          <a:xfrm flipH="1" flipV="1">
            <a:off x="5228640" y="29552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"/>
          <p:cNvSpPr/>
          <p:nvPr/>
        </p:nvSpPr>
        <p:spPr>
          <a:xfrm>
            <a:off x="1853280" y="257760"/>
            <a:ext cx="2698920" cy="34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Gridded version of the preceding image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"/>
          <p:cNvSpPr/>
          <p:nvPr/>
        </p:nvSpPr>
        <p:spPr>
          <a:xfrm flipH="1" flipV="1">
            <a:off x="7352640" y="29192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pic>
        <p:nvPicPr>
          <p:cNvPr id="35" name="" descr=""/>
          <p:cNvPicPr/>
          <p:nvPr/>
        </p:nvPicPr>
        <p:blipFill>
          <a:blip r:embed="rId1"/>
          <a:stretch/>
        </p:blipFill>
        <p:spPr>
          <a:xfrm>
            <a:off x="268200" y="21960"/>
            <a:ext cx="9624240" cy="5670360"/>
          </a:xfrm>
          <a:prstGeom prst="rect">
            <a:avLst/>
          </a:prstGeom>
          <a:ln w="0">
            <a:noFill/>
          </a:ln>
        </p:spPr>
      </p:pic>
      <p:sp>
        <p:nvSpPr>
          <p:cNvPr id="36" name=""/>
          <p:cNvSpPr/>
          <p:nvPr/>
        </p:nvSpPr>
        <p:spPr>
          <a:xfrm flipH="1" flipV="1">
            <a:off x="3177000" y="293904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7" name=""/>
          <p:cNvSpPr/>
          <p:nvPr/>
        </p:nvSpPr>
        <p:spPr>
          <a:xfrm flipH="1" flipV="1">
            <a:off x="7353360" y="2927880"/>
            <a:ext cx="829080" cy="156600"/>
          </a:xfrm>
          <a:prstGeom prst="line">
            <a:avLst/>
          </a:prstGeom>
          <a:ln w="0">
            <a:solidFill>
              <a:srgbClr val="3465a4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3185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2025-05-03T19:37:27Z</dcterms:created>
  <dc:creator/>
  <dc:description/>
  <dc:language>en-CA</dc:language>
  <cp:lastModifiedBy/>
  <dcterms:modified xsi:type="dcterms:W3CDTF">2026-10-06T11:45:38Z</dcterms:modified>
  <cp:revision>54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