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960" cy="94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8A932A5-04F9-4149-8AB3-E8C6F918372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960" cy="94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981AA60-F078-4F43-82E8-43C71B24CA7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960" cy="94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BC31604-0190-4D0C-BAE9-AA9EBB7DAB1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960" cy="94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1BD04D9-C456-41D5-A51F-6CF7EEDC5B79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960" cy="94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4CAC4ED-C2F4-4B90-88D8-ED9E6775B6A4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960" cy="94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C53C0D9-2965-4917-832F-0F4CE663BB60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/>
          </p:nvPr>
        </p:nvSpPr>
        <p:spPr>
          <a:xfrm>
            <a:off x="756000" y="1326600"/>
            <a:ext cx="8471160" cy="32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Randy Brehm recorded a GPR  grid over target 6B (two metal pipes at ~0.8 m depth). Lines were oriented across the pipes (see map on the next slide)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Plots of GPR reflections from 41 lines are shown in the following sides (labels slightly blurred because of pasting into PowerPoint)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The radar was high-frequency (500 MHz), and therefore the targets are somewhat below the penetration limit in this soil.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In water-saturated sand or clays/silts, radar wave velocity is about 0.06 – 0.1 m/ns. Therefore, </a:t>
            </a:r>
            <a:r>
              <a:rPr b="0" lang="en-CA" sz="1400" spc="-1" strike="noStrike">
                <a:solidFill>
                  <a:srgbClr val="bf0041"/>
                </a:solidFill>
                <a:latin typeface="Arial"/>
              </a:rPr>
              <a:t>the target should be at around  16 - 27 ns two-way reflection time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 in these records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As the next slides show, we have a </a:t>
            </a:r>
            <a:r>
              <a:rPr b="1" lang="en-CA" sz="1400" spc="-1" strike="noStrike">
                <a:solidFill>
                  <a:srgbClr val="000000"/>
                </a:solidFill>
                <a:latin typeface="Arial"/>
              </a:rPr>
              <a:t>few reflections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 (looking like hyperbolas) in this time range, including a strong reflection likely coming from the target.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en-CA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" descr=""/>
          <p:cNvPicPr/>
          <p:nvPr/>
        </p:nvPicPr>
        <p:blipFill>
          <a:blip r:embed="rId1"/>
          <a:stretch/>
        </p:blipFill>
        <p:spPr>
          <a:xfrm>
            <a:off x="2531160" y="360"/>
            <a:ext cx="5229360" cy="5670360"/>
          </a:xfrm>
          <a:prstGeom prst="rect">
            <a:avLst/>
          </a:prstGeom>
          <a:ln w="0">
            <a:noFill/>
          </a:ln>
        </p:spPr>
      </p:pic>
      <p:sp>
        <p:nvSpPr>
          <p:cNvPr id="23" name=""/>
          <p:cNvSpPr txBox="1"/>
          <p:nvPr/>
        </p:nvSpPr>
        <p:spPr>
          <a:xfrm>
            <a:off x="7760520" y="5106240"/>
            <a:ext cx="1780920" cy="26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noAutofit/>
          </a:bodyPr>
          <a:p>
            <a:r>
              <a:rPr b="0" lang="en-CA" sz="1200" spc="-1" strike="noStrike">
                <a:solidFill>
                  <a:srgbClr val="000000"/>
                </a:solidFill>
                <a:latin typeface="Arial"/>
              </a:rPr>
              <a:t>Image by Randy Brehm</a:t>
            </a:r>
            <a:endParaRPr b="0" lang="en-CA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"/>
          <p:cNvSpPr/>
          <p:nvPr/>
        </p:nvSpPr>
        <p:spPr>
          <a:xfrm>
            <a:off x="4157280" y="2723040"/>
            <a:ext cx="186120" cy="113760"/>
          </a:xfrm>
          <a:prstGeom prst="ellipse">
            <a:avLst/>
          </a:prstGeom>
          <a:solidFill>
            <a:srgbClr val="ff0000"/>
          </a:solidFill>
          <a:ln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6120" rIns="96120" tIns="29520" bIns="29520" anchor="ctr">
            <a:noAutofit/>
          </a:bodyPr>
          <a:p>
            <a:endParaRPr b="0" lang="en-CA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" name=""/>
          <p:cNvSpPr/>
          <p:nvPr/>
        </p:nvSpPr>
        <p:spPr>
          <a:xfrm>
            <a:off x="2751480" y="2218320"/>
            <a:ext cx="1344240" cy="52920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"/>
          <p:cNvSpPr/>
          <p:nvPr/>
        </p:nvSpPr>
        <p:spPr>
          <a:xfrm>
            <a:off x="1750320" y="1572840"/>
            <a:ext cx="1429560" cy="101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The strong reflection in line 9 (next slides) is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about here...</a:t>
            </a:r>
            <a:endParaRPr b="0" lang="en-CA" sz="1100" spc="-1" strike="noStrike">
              <a:solidFill>
                <a:srgbClr val="000000"/>
              </a:solidFill>
              <a:highlight>
                <a:srgbClr val="fff5ce"/>
              </a:highlight>
              <a:latin typeface="Arial"/>
            </a:endParaRPr>
          </a:p>
        </p:txBody>
      </p:sp>
      <p:sp>
        <p:nvSpPr>
          <p:cNvPr id="27" name=""/>
          <p:cNvSpPr/>
          <p:nvPr/>
        </p:nvSpPr>
        <p:spPr>
          <a:xfrm>
            <a:off x="4481280" y="3011400"/>
            <a:ext cx="186120" cy="113760"/>
          </a:xfrm>
          <a:prstGeom prst="ellipse">
            <a:avLst/>
          </a:prstGeom>
          <a:solidFill>
            <a:srgbClr val="ec9ba4"/>
          </a:solidFill>
          <a:ln w="126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6120" rIns="96120" tIns="29520" bIns="295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"/>
          <p:cNvSpPr/>
          <p:nvPr/>
        </p:nvSpPr>
        <p:spPr>
          <a:xfrm>
            <a:off x="5621040" y="2642040"/>
            <a:ext cx="2185200" cy="97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... but the target (water tank) and EM anomalies are here...</a:t>
            </a:r>
            <a:endParaRPr b="0" lang="en-CA" sz="1100" spc="-1" strike="noStrike">
              <a:solidFill>
                <a:srgbClr val="000000"/>
              </a:solidFill>
              <a:highlight>
                <a:srgbClr val="fff5ce"/>
              </a:highlight>
              <a:latin typeface="Arial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Could the lines output  from the instrument have been sorted in the opposite direction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? </a:t>
            </a:r>
            <a:endParaRPr b="0" lang="en-CA" sz="1100" spc="-1" strike="noStrike">
              <a:solidFill>
                <a:srgbClr val="000000"/>
              </a:solidFill>
              <a:highlight>
                <a:srgbClr val="fff5ce"/>
              </a:highlight>
              <a:latin typeface="Arial"/>
            </a:endParaRPr>
          </a:p>
        </p:txBody>
      </p:sp>
      <p:sp>
        <p:nvSpPr>
          <p:cNvPr id="29" name=""/>
          <p:cNvSpPr/>
          <p:nvPr/>
        </p:nvSpPr>
        <p:spPr>
          <a:xfrm flipH="1">
            <a:off x="4730760" y="3051720"/>
            <a:ext cx="878400" cy="38520"/>
          </a:xfrm>
          <a:prstGeom prst="line">
            <a:avLst/>
          </a:prstGeom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6480" bIns="-648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"/>
          <p:cNvSpPr/>
          <p:nvPr/>
        </p:nvSpPr>
        <p:spPr>
          <a:xfrm>
            <a:off x="635040" y="672840"/>
            <a:ext cx="1682640" cy="51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A bit of a puzzle with survey geometry here...</a:t>
            </a:r>
            <a:endParaRPr b="0" lang="en-CA" sz="1100" spc="-1" strike="noStrike">
              <a:solidFill>
                <a:srgbClr val="000000"/>
              </a:solidFill>
              <a:highlight>
                <a:srgbClr val="fff5ce"/>
              </a:highlight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" descr=""/>
          <p:cNvPicPr/>
          <p:nvPr/>
        </p:nvPicPr>
        <p:blipFill>
          <a:blip r:embed="rId1"/>
          <a:stretch/>
        </p:blipFill>
        <p:spPr>
          <a:xfrm>
            <a:off x="979200" y="0"/>
            <a:ext cx="7337880" cy="5670360"/>
          </a:xfrm>
          <a:prstGeom prst="rect">
            <a:avLst/>
          </a:prstGeom>
          <a:ln w="0">
            <a:noFill/>
          </a:ln>
        </p:spPr>
      </p:pic>
      <p:sp>
        <p:nvSpPr>
          <p:cNvPr id="32" name=""/>
          <p:cNvSpPr/>
          <p:nvPr/>
        </p:nvSpPr>
        <p:spPr>
          <a:xfrm>
            <a:off x="1322280" y="4402440"/>
            <a:ext cx="4496400" cy="101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GPR and seismic images  strongly depend on processing applied to the records.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Here, a simple 10-ns “de-wow” procedure, 170 – 1200 MHz band-pass filter, and 6-ns Automatic Gain Control were applied.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"/>
          <p:cNvSpPr/>
          <p:nvPr/>
        </p:nvSpPr>
        <p:spPr>
          <a:xfrm flipH="1">
            <a:off x="3634920" y="452520"/>
            <a:ext cx="167760" cy="1013040"/>
          </a:xfrm>
          <a:prstGeom prst="line">
            <a:avLst/>
          </a:prstGeom>
          <a:ln w="648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4" name=""/>
          <p:cNvSpPr/>
          <p:nvPr/>
        </p:nvSpPr>
        <p:spPr>
          <a:xfrm>
            <a:off x="3498120" y="189360"/>
            <a:ext cx="1921680" cy="26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Reflections from boulders?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"/>
          <p:cNvSpPr/>
          <p:nvPr/>
        </p:nvSpPr>
        <p:spPr>
          <a:xfrm>
            <a:off x="4848120" y="452520"/>
            <a:ext cx="61560" cy="1011600"/>
          </a:xfrm>
          <a:prstGeom prst="line">
            <a:avLst/>
          </a:prstGeom>
          <a:ln w="648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6" name=""/>
          <p:cNvSpPr/>
          <p:nvPr/>
        </p:nvSpPr>
        <p:spPr>
          <a:xfrm flipH="1">
            <a:off x="2300400" y="2871000"/>
            <a:ext cx="72720" cy="584640"/>
          </a:xfrm>
          <a:prstGeom prst="line">
            <a:avLst/>
          </a:prstGeom>
          <a:ln w="648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7" name=""/>
          <p:cNvSpPr/>
          <p:nvPr/>
        </p:nvSpPr>
        <p:spPr>
          <a:xfrm flipH="1">
            <a:off x="6597360" y="2869560"/>
            <a:ext cx="72720" cy="584640"/>
          </a:xfrm>
          <a:prstGeom prst="line">
            <a:avLst/>
          </a:prstGeom>
          <a:ln w="648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8" name=""/>
          <p:cNvSpPr/>
          <p:nvPr/>
        </p:nvSpPr>
        <p:spPr>
          <a:xfrm>
            <a:off x="6354360" y="2623680"/>
            <a:ext cx="28756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This strong and high-frequency reflection should be our target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"/>
          <p:cNvSpPr/>
          <p:nvPr/>
        </p:nvSpPr>
        <p:spPr>
          <a:xfrm>
            <a:off x="6669000" y="71640"/>
            <a:ext cx="335340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2a6099"/>
                </a:solidFill>
                <a:highlight>
                  <a:srgbClr val="fff5ce"/>
                </a:highlight>
                <a:latin typeface="Arial"/>
                <a:ea typeface="DejaVu Sans"/>
              </a:rPr>
              <a:t>Blue colour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here corresponds to </a:t>
            </a:r>
            <a:r>
              <a:rPr b="1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positive polarity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 (as expected for reflections from metal objects) 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"/>
          <p:cNvSpPr/>
          <p:nvPr/>
        </p:nvSpPr>
        <p:spPr>
          <a:xfrm>
            <a:off x="6402240" y="4366440"/>
            <a:ext cx="3448440" cy="101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Ignore the horizontally-aligned red and blue stripes across the images. This pattern is the GPR “wow” (up and down undulating baseline of the signal cause by inductive coupling with the ground).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This pattern can be removed by further processing.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"/>
          <p:cNvSpPr/>
          <p:nvPr/>
        </p:nvSpPr>
        <p:spPr>
          <a:xfrm flipH="1">
            <a:off x="4941360" y="2869560"/>
            <a:ext cx="72720" cy="584640"/>
          </a:xfrm>
          <a:prstGeom prst="line">
            <a:avLst/>
          </a:prstGeom>
          <a:ln w="648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2" name=""/>
          <p:cNvSpPr/>
          <p:nvPr/>
        </p:nvSpPr>
        <p:spPr>
          <a:xfrm>
            <a:off x="7671960" y="958320"/>
            <a:ext cx="88308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000" spc="-1" strike="noStrike">
                <a:solidFill>
                  <a:srgbClr val="000000"/>
                </a:solidFill>
                <a:latin typeface="Arial"/>
              </a:rPr>
              <a:t>Distance [m]</a:t>
            </a:r>
            <a:endParaRPr b="0" lang="en-CA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1"/>
          <a:stretch/>
        </p:blipFill>
        <p:spPr>
          <a:xfrm>
            <a:off x="1097280" y="1800"/>
            <a:ext cx="7337880" cy="5670360"/>
          </a:xfrm>
          <a:prstGeom prst="rect">
            <a:avLst/>
          </a:prstGeom>
          <a:ln w="0">
            <a:noFill/>
          </a:ln>
        </p:spPr>
      </p:pic>
      <p:sp>
        <p:nvSpPr>
          <p:cNvPr id="44" name=""/>
          <p:cNvSpPr/>
          <p:nvPr/>
        </p:nvSpPr>
        <p:spPr>
          <a:xfrm flipH="1">
            <a:off x="1870200" y="644760"/>
            <a:ext cx="121680" cy="948600"/>
          </a:xfrm>
          <a:prstGeom prst="line">
            <a:avLst/>
          </a:prstGeom>
          <a:ln w="648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5" name=""/>
          <p:cNvSpPr/>
          <p:nvPr/>
        </p:nvSpPr>
        <p:spPr>
          <a:xfrm>
            <a:off x="1710360" y="392040"/>
            <a:ext cx="1358640" cy="25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Our metal target?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4863600" y="2857680"/>
            <a:ext cx="360" cy="529200"/>
          </a:xfrm>
          <a:prstGeom prst="line">
            <a:avLst/>
          </a:prstGeom>
          <a:ln w="648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7" name=""/>
          <p:cNvSpPr/>
          <p:nvPr/>
        </p:nvSpPr>
        <p:spPr>
          <a:xfrm>
            <a:off x="5697360" y="973080"/>
            <a:ext cx="360" cy="529200"/>
          </a:xfrm>
          <a:prstGeom prst="line">
            <a:avLst/>
          </a:prstGeom>
          <a:ln w="648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8" name=""/>
          <p:cNvSpPr/>
          <p:nvPr/>
        </p:nvSpPr>
        <p:spPr>
          <a:xfrm>
            <a:off x="2857680" y="644760"/>
            <a:ext cx="183240" cy="981720"/>
          </a:xfrm>
          <a:prstGeom prst="line">
            <a:avLst/>
          </a:prstGeom>
          <a:ln w="648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9" name=""/>
          <p:cNvSpPr/>
          <p:nvPr/>
        </p:nvSpPr>
        <p:spPr>
          <a:xfrm>
            <a:off x="4786920" y="780480"/>
            <a:ext cx="1358640" cy="25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Rocks, boulders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7311600" y="2784240"/>
            <a:ext cx="360" cy="529200"/>
          </a:xfrm>
          <a:prstGeom prst="line">
            <a:avLst/>
          </a:prstGeom>
          <a:ln w="648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1" name=""/>
          <p:cNvSpPr/>
          <p:nvPr/>
        </p:nvSpPr>
        <p:spPr>
          <a:xfrm>
            <a:off x="7491600" y="2854800"/>
            <a:ext cx="360" cy="529200"/>
          </a:xfrm>
          <a:prstGeom prst="line">
            <a:avLst/>
          </a:prstGeom>
          <a:ln w="648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3240" rIns="93240" tIns="48240" bIns="4824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" descr=""/>
          <p:cNvPicPr/>
          <p:nvPr/>
        </p:nvPicPr>
        <p:blipFill>
          <a:blip r:embed="rId1"/>
          <a:stretch/>
        </p:blipFill>
        <p:spPr>
          <a:xfrm>
            <a:off x="1031400" y="0"/>
            <a:ext cx="7337880" cy="5670360"/>
          </a:xfrm>
          <a:prstGeom prst="rect">
            <a:avLst/>
          </a:prstGeom>
          <a:ln w="0">
            <a:noFill/>
          </a:ln>
        </p:spPr>
      </p:pic>
      <p:sp>
        <p:nvSpPr>
          <p:cNvPr id="53" name=""/>
          <p:cNvSpPr/>
          <p:nvPr/>
        </p:nvSpPr>
        <p:spPr>
          <a:xfrm>
            <a:off x="1800000" y="180000"/>
            <a:ext cx="449640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You can see more rocks ...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" descr=""/>
          <p:cNvPicPr/>
          <p:nvPr/>
        </p:nvPicPr>
        <p:blipFill>
          <a:blip r:embed="rId1"/>
          <a:stretch/>
        </p:blipFill>
        <p:spPr>
          <a:xfrm>
            <a:off x="1103760" y="0"/>
            <a:ext cx="7337880" cy="5670360"/>
          </a:xfrm>
          <a:prstGeom prst="rect">
            <a:avLst/>
          </a:prstGeom>
          <a:ln w="0">
            <a:noFill/>
          </a:ln>
        </p:spPr>
      </p:pic>
      <p:sp>
        <p:nvSpPr>
          <p:cNvPr id="55" name=""/>
          <p:cNvSpPr/>
          <p:nvPr/>
        </p:nvSpPr>
        <p:spPr>
          <a:xfrm>
            <a:off x="1800000" y="180000"/>
            <a:ext cx="159552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More rocks ...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" descr=""/>
          <p:cNvPicPr/>
          <p:nvPr/>
        </p:nvPicPr>
        <p:blipFill>
          <a:blip r:embed="rId1"/>
          <a:stretch/>
        </p:blipFill>
        <p:spPr>
          <a:xfrm>
            <a:off x="1176120" y="0"/>
            <a:ext cx="7337880" cy="5670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" descr=""/>
          <p:cNvPicPr/>
          <p:nvPr/>
        </p:nvPicPr>
        <p:blipFill>
          <a:blip r:embed="rId1"/>
          <a:stretch/>
        </p:blipFill>
        <p:spPr>
          <a:xfrm>
            <a:off x="1132200" y="0"/>
            <a:ext cx="7337880" cy="5670360"/>
          </a:xfrm>
          <a:prstGeom prst="rect">
            <a:avLst/>
          </a:prstGeom>
          <a:ln w="0">
            <a:noFill/>
          </a:ln>
        </p:spPr>
      </p:pic>
      <p:sp>
        <p:nvSpPr>
          <p:cNvPr id="58" name=""/>
          <p:cNvSpPr/>
          <p:nvPr/>
        </p:nvSpPr>
        <p:spPr>
          <a:xfrm>
            <a:off x="756000" y="108000"/>
            <a:ext cx="3914640" cy="35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A zoom-in into the strong reflection from the target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2808000" y="4536000"/>
            <a:ext cx="4453200" cy="113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Note that as we move from line 8 to 13, the location of the apex of the reflection shifts from about 1.2 m  to 0.7 m.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This indicates the orientation of the target.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Later, I will try showing “time slices” of this reflection (maps of its amplitude at fixed times).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"/>
          <p:cNvSpPr/>
          <p:nvPr/>
        </p:nvSpPr>
        <p:spPr>
          <a:xfrm>
            <a:off x="5228280" y="108000"/>
            <a:ext cx="4337640" cy="52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Reflections from point-like objects are generally shaped as </a:t>
            </a:r>
            <a:r>
              <a:rPr b="1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hyperbolas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with apices located directly above the scatterers.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7419960" y="958680"/>
            <a:ext cx="88308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000" spc="-1" strike="noStrike">
                <a:solidFill>
                  <a:srgbClr val="000000"/>
                </a:solidFill>
                <a:latin typeface="Arial"/>
              </a:rPr>
              <a:t>Distance [m]</a:t>
            </a:r>
            <a:endParaRPr b="0" lang="en-CA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2025-05-03T19:37:27Z</dcterms:created>
  <dc:creator/>
  <dc:description/>
  <dc:language>en-CA</dc:language>
  <cp:lastModifiedBy/>
  <dcterms:modified xsi:type="dcterms:W3CDTF">2026-09-28T21:10:04Z</dcterms:modified>
  <cp:revision>27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