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_rels/presentation.xml.rels" ContentType="application/vnd.openxmlformats-package.relationships+xml"/>
  <Override PartName="/ppt/media/image1.png" ContentType="image/png"/>
  <Override PartName="/ppt/media/image2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</p:sldMasterIdLst>
  <p:sldIdLst>
    <p:sldId id="256" r:id="rId5"/>
    <p:sldId id="257" r:id="rId6"/>
    <p:sldId id="258" r:id="rId7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6600" cy="94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699C2E2-FDEE-4822-BEE5-85F4FFB5380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6600" cy="94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21BD14D-C92F-4436-BCEA-A1E69524042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6600" cy="94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17C56D53-CC16-4554-9512-DBE351E16E6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6600" cy="94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89960" cy="3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3240" cy="3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2AC4232-E48D-4C43-A143-B49A62619EDA}" type="slidenum"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3240" cy="3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6600" cy="94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3447360" y="5165280"/>
            <a:ext cx="3189960" cy="3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7227360" y="5165280"/>
            <a:ext cx="2343240" cy="3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2024209-874B-4C03-A0D9-9C3CD9B5EFDD}" type="slidenum"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504000" y="5165280"/>
            <a:ext cx="2343240" cy="3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6600" cy="94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ftr" idx="7"/>
          </p:nvPr>
        </p:nvSpPr>
        <p:spPr>
          <a:xfrm>
            <a:off x="3447360" y="5165280"/>
            <a:ext cx="3189960" cy="3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sldNum" idx="8"/>
          </p:nvPr>
        </p:nvSpPr>
        <p:spPr>
          <a:xfrm>
            <a:off x="7227360" y="5165280"/>
            <a:ext cx="2343240" cy="3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BC0CD45-9021-4EA2-BB2C-1FF62B748523}" type="slidenum"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dt" idx="9"/>
          </p:nvPr>
        </p:nvSpPr>
        <p:spPr>
          <a:xfrm>
            <a:off x="504000" y="5165280"/>
            <a:ext cx="2343240" cy="38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CA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CA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/>
          </p:nvPr>
        </p:nvSpPr>
        <p:spPr>
          <a:xfrm>
            <a:off x="756000" y="1326600"/>
            <a:ext cx="8470800" cy="32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400" spc="-1" strike="noStrike">
                <a:solidFill>
                  <a:srgbClr val="000000"/>
                </a:solidFill>
                <a:latin typeface="Arial"/>
              </a:rPr>
              <a:t>On September 4, Nam Vien and Alex Orole, of Nutrien, conducted another GPR test at the field-</a:t>
            </a:r>
            <a:r>
              <a:rPr b="0" lang="en-CA" sz="1400" spc="-1" strike="noStrike">
                <a:solidFill>
                  <a:srgbClr val="000000"/>
                </a:solidFill>
                <a:latin typeface="Arial"/>
              </a:rPr>
              <a:t>school site with a low-frequency (80-MHz) Mala radar.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400" spc="-1" strike="noStrike">
                <a:solidFill>
                  <a:srgbClr val="000000"/>
                </a:solidFill>
                <a:latin typeface="Arial"/>
              </a:rPr>
              <a:t>The next slides show images of these records produced by Randy Brehm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Note that the 80-MHz radar also obtains strong reflections from our targets, but the targets are too </a:t>
            </a:r>
            <a:r>
              <a:rPr b="0" lang="en-CA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shallow for easy imaging. Because of the interaction of the antenna with the ground (“air wave, or </a:t>
            </a:r>
            <a:r>
              <a:rPr b="0" lang="en-CA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“ground wave”), </a:t>
            </a:r>
            <a:r>
              <a:rPr b="0" lang="en-CA" sz="1400" spc="-1" strike="noStrike">
                <a:solidFill>
                  <a:srgbClr val="000000"/>
                </a:solidFill>
                <a:latin typeface="Arial"/>
              </a:rPr>
              <a:t> reflections from depths shallower than about 3 m are covered by the reverberatory </a:t>
            </a:r>
            <a:r>
              <a:rPr b="0" lang="en-CA" sz="1400" spc="-1" strike="noStrike">
                <a:solidFill>
                  <a:srgbClr val="000000"/>
                </a:solidFill>
                <a:latin typeface="Arial"/>
              </a:rPr>
              <a:t>antenna signature. 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400" spc="-1" strike="noStrike">
                <a:solidFill>
                  <a:srgbClr val="000000"/>
                </a:solidFill>
                <a:latin typeface="Arial"/>
              </a:rPr>
              <a:t>However, reflections deeper than ~3 m should be seen well with this radar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400" spc="-1" strike="noStrike">
                <a:solidFill>
                  <a:srgbClr val="000000"/>
                </a:solidFill>
                <a:latin typeface="Arial"/>
              </a:rPr>
              <a:t>Comparing results of 500-MHz and 80-MHz radar tests, it appears that for our site and good-size </a:t>
            </a:r>
            <a:r>
              <a:rPr b="0" lang="en-CA" sz="1400" spc="-1" strike="noStrike">
                <a:solidFill>
                  <a:srgbClr val="000000"/>
                </a:solidFill>
                <a:latin typeface="Arial"/>
              </a:rPr>
              <a:t>targets at ~1 to 1.5 m depths, </a:t>
            </a:r>
            <a:r>
              <a:rPr b="0" lang="en-CA" sz="1400" spc="-1" strike="noStrike">
                <a:solidFill>
                  <a:srgbClr val="bf0041"/>
                </a:solidFill>
                <a:latin typeface="Arial"/>
              </a:rPr>
              <a:t>a 250-MHz GPR antenna should be optimal and successful. 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en-CA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" descr=""/>
          <p:cNvPicPr/>
          <p:nvPr/>
        </p:nvPicPr>
        <p:blipFill>
          <a:blip r:embed="rId1"/>
          <a:stretch/>
        </p:blipFill>
        <p:spPr>
          <a:xfrm>
            <a:off x="9000" y="656640"/>
            <a:ext cx="10080360" cy="4745880"/>
          </a:xfrm>
          <a:prstGeom prst="rect">
            <a:avLst/>
          </a:prstGeom>
          <a:ln w="0">
            <a:noFill/>
          </a:ln>
        </p:spPr>
      </p:pic>
      <p:sp>
        <p:nvSpPr>
          <p:cNvPr id="23" name=""/>
          <p:cNvSpPr/>
          <p:nvPr/>
        </p:nvSpPr>
        <p:spPr>
          <a:xfrm>
            <a:off x="5194440" y="5382360"/>
            <a:ext cx="4939200" cy="26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Processing in “Sensors &amp; Software” software and images by Randy Brehm</a:t>
            </a:r>
            <a:endParaRPr b="0" lang="en-CA" sz="1100" spc="-1" strike="noStrike">
              <a:solidFill>
                <a:srgbClr val="000000"/>
              </a:solidFill>
              <a:highlight>
                <a:srgbClr val="fff5ce"/>
              </a:highlight>
              <a:latin typeface="Arial"/>
            </a:endParaRPr>
          </a:p>
        </p:txBody>
      </p:sp>
      <p:sp>
        <p:nvSpPr>
          <p:cNvPr id="24" name=""/>
          <p:cNvSpPr/>
          <p:nvPr/>
        </p:nvSpPr>
        <p:spPr>
          <a:xfrm flipH="1">
            <a:off x="1156680" y="408240"/>
            <a:ext cx="106920" cy="668520"/>
          </a:xfrm>
          <a:prstGeom prst="line">
            <a:avLst/>
          </a:prstGeom>
          <a:ln w="6480">
            <a:solidFill>
              <a:srgbClr val="ff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3240" rIns="93240" tIns="48240" bIns="4824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5" name=""/>
          <p:cNvSpPr/>
          <p:nvPr/>
        </p:nvSpPr>
        <p:spPr>
          <a:xfrm>
            <a:off x="397800" y="92160"/>
            <a:ext cx="1921320" cy="43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ff0000"/>
                </a:solidFill>
                <a:highlight>
                  <a:srgbClr val="ffff00"/>
                </a:highlight>
                <a:latin typeface="Arial"/>
                <a:ea typeface="DejaVu Sans"/>
              </a:rPr>
              <a:t>Red arrows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 show likely reflections from our targets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"/>
          <p:cNvSpPr/>
          <p:nvPr/>
        </p:nvSpPr>
        <p:spPr>
          <a:xfrm>
            <a:off x="1992600" y="3255840"/>
            <a:ext cx="55800" cy="307800"/>
          </a:xfrm>
          <a:prstGeom prst="line">
            <a:avLst/>
          </a:prstGeom>
          <a:ln w="6480">
            <a:solidFill>
              <a:srgbClr val="ff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3240" rIns="93240" tIns="48240" bIns="4824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7" name=""/>
          <p:cNvSpPr/>
          <p:nvPr/>
        </p:nvSpPr>
        <p:spPr>
          <a:xfrm>
            <a:off x="6597360" y="3285000"/>
            <a:ext cx="0" cy="241200"/>
          </a:xfrm>
          <a:prstGeom prst="line">
            <a:avLst/>
          </a:prstGeom>
          <a:ln w="6480">
            <a:solidFill>
              <a:srgbClr val="ff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3240" rIns="93240" tIns="48240" bIns="4824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8" name=""/>
          <p:cNvSpPr/>
          <p:nvPr/>
        </p:nvSpPr>
        <p:spPr>
          <a:xfrm flipH="1">
            <a:off x="4941360" y="2869560"/>
            <a:ext cx="72720" cy="584640"/>
          </a:xfrm>
          <a:prstGeom prst="line">
            <a:avLst/>
          </a:prstGeom>
          <a:ln w="648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3240" rIns="93240" tIns="48240" bIns="4824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9" name=""/>
          <p:cNvSpPr/>
          <p:nvPr/>
        </p:nvSpPr>
        <p:spPr>
          <a:xfrm>
            <a:off x="5933880" y="855360"/>
            <a:ext cx="0" cy="327960"/>
          </a:xfrm>
          <a:prstGeom prst="line">
            <a:avLst/>
          </a:prstGeom>
          <a:ln w="6480">
            <a:solidFill>
              <a:srgbClr val="ff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3240" rIns="93240" tIns="48240" bIns="4824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0" name=""/>
          <p:cNvSpPr/>
          <p:nvPr/>
        </p:nvSpPr>
        <p:spPr>
          <a:xfrm>
            <a:off x="8767080" y="758160"/>
            <a:ext cx="0" cy="387720"/>
          </a:xfrm>
          <a:prstGeom prst="line">
            <a:avLst/>
          </a:prstGeom>
          <a:ln w="6480">
            <a:solidFill>
              <a:srgbClr val="ff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3240" rIns="93240" tIns="48240" bIns="4824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1" name=""/>
          <p:cNvSpPr/>
          <p:nvPr/>
        </p:nvSpPr>
        <p:spPr>
          <a:xfrm>
            <a:off x="4292280" y="3226680"/>
            <a:ext cx="0" cy="365760"/>
          </a:xfrm>
          <a:prstGeom prst="line">
            <a:avLst/>
          </a:prstGeom>
          <a:ln w="6480">
            <a:solidFill>
              <a:srgbClr val="ff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3240" rIns="93240" tIns="48240" bIns="4824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2" name=""/>
          <p:cNvSpPr txBox="1"/>
          <p:nvPr/>
        </p:nvSpPr>
        <p:spPr>
          <a:xfrm>
            <a:off x="3304440" y="1341360"/>
            <a:ext cx="894240" cy="9435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/>
            <a:r>
              <a:rPr b="0" lang="en-CA" sz="1200" spc="-1" strike="noStrike">
                <a:solidFill>
                  <a:srgbClr val="000000"/>
                </a:solidFill>
                <a:latin typeface="Arial"/>
              </a:rPr>
              <a:t>This line did not work for some reason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"/>
          <p:cNvSpPr/>
          <p:nvPr/>
        </p:nvSpPr>
        <p:spPr>
          <a:xfrm>
            <a:off x="4348440" y="20160"/>
            <a:ext cx="5283360" cy="63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Because the wavelengths at 80 MHz are long (about 3 m), reflections from shallow targets at ~1.0 - 1.5 m come on top of strong antenna- and air-wave reverberations and hard to see without filtering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"/>
          <p:cNvSpPr/>
          <p:nvPr/>
        </p:nvSpPr>
        <p:spPr>
          <a:xfrm>
            <a:off x="756000" y="72000"/>
            <a:ext cx="4852080" cy="75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Processing of line DAT_0005 by Randy Brehm by subtracting an averaged record from each trace. This subtraction removes the antenna and air-wave reverberation, which is common in all records The shallow reflection becomes clearer (image on the right).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5" name="" descr=""/>
          <p:cNvPicPr/>
          <p:nvPr/>
        </p:nvPicPr>
        <p:blipFill>
          <a:blip r:embed="rId1"/>
          <a:stretch/>
        </p:blipFill>
        <p:spPr>
          <a:xfrm>
            <a:off x="5760" y="860040"/>
            <a:ext cx="10080360" cy="4520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344</TotalTime>
  <Application>LibreOffice/24.2.7.2$Linux_X86_64 LibreOffice_project/420$Build-2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2025-05-03T19:37:27Z</dcterms:created>
  <dc:creator/>
  <dc:description/>
  <dc:language>en-CA</dc:language>
  <cp:lastModifiedBy/>
  <dcterms:modified xsi:type="dcterms:W3CDTF">2026-09-28T22:14:32Z</dcterms:modified>
  <cp:revision>33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