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s/slide1.xml" ContentType="application/vnd.openxmlformats-officedocument.presentationml.slide+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6"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spcBef>
                <a:spcPts val="1417"/>
              </a:spcBef>
              <a:buNone/>
            </a:pPr>
            <a:endParaRPr b="0" lang="en-CA"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99B58FC-AFE4-48B5-9285-9EA9FEDACC16}" type="slidenum">
              <a:t>&lt;#&gt;</a:t>
            </a:fld>
          </a:p>
        </p:txBody>
      </p:sp>
      <p:sp>
        <p:nvSpPr>
          <p:cNvPr id="6" name="PlaceHolder 5"/>
          <p:cNvSpPr>
            <a:spLocks noGrp="1"/>
          </p:cNvSpPr>
          <p:nvPr>
            <p:ph type="dt" idx="3"/>
          </p:nvPr>
        </p:nvSpPr>
        <p:spPr/>
        <p:txBody>
          <a:bodyPr/>
          <a:p>
            <a:r>
              <a:rPr lang="en-CA"/>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13"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indent="0" algn="ctr">
              <a:buNone/>
            </a:pPr>
            <a:endParaRPr b="0" lang="en-CA"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5521AE2-2AE0-4789-B39C-C6DF68B5510D}" type="slidenum">
              <a:t>&lt;#&gt;</a:t>
            </a:fld>
          </a:p>
        </p:txBody>
      </p:sp>
      <p:sp>
        <p:nvSpPr>
          <p:cNvPr id="6" name="PlaceHolder 5"/>
          <p:cNvSpPr>
            <a:spLocks noGrp="1"/>
          </p:cNvSpPr>
          <p:nvPr>
            <p:ph type="dt" idx="6"/>
          </p:nvPr>
        </p:nvSpPr>
        <p:spPr/>
        <p:txBody>
          <a:bodyPr/>
          <a:p>
            <a:r>
              <a:rPr lang="en-CA"/>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a:t>
            </a:r>
            <a:r>
              <a:rPr b="0" lang="en-CA" sz="1800" spc="-1" strike="noStrike">
                <a:solidFill>
                  <a:srgbClr val="000000"/>
                </a:solidFill>
                <a:latin typeface="Arial"/>
              </a:rPr>
              <a:t>to edit </a:t>
            </a:r>
            <a:r>
              <a:rPr b="0" lang="en-CA" sz="1800" spc="-1" strike="noStrike">
                <a:solidFill>
                  <a:srgbClr val="000000"/>
                </a:solidFill>
                <a:latin typeface="Arial"/>
              </a:rPr>
              <a:t>the </a:t>
            </a:r>
            <a:r>
              <a:rPr b="0" lang="en-CA" sz="1800" spc="-1" strike="noStrike">
                <a:solidFill>
                  <a:srgbClr val="000000"/>
                </a:solidFill>
                <a:latin typeface="Arial"/>
              </a:rPr>
              <a:t>title </a:t>
            </a:r>
            <a:r>
              <a:rPr b="0" lang="en-CA" sz="1800" spc="-1" strike="noStrike">
                <a:solidFill>
                  <a:srgbClr val="000000"/>
                </a:solidFill>
                <a:latin typeface="Arial"/>
              </a:rPr>
              <a:t>text </a:t>
            </a:r>
            <a:r>
              <a:rPr b="0" lang="en-CA" sz="1800" spc="-1" strike="noStrike">
                <a:solidFill>
                  <a:srgbClr val="000000"/>
                </a:solidFill>
                <a:latin typeface="Arial"/>
              </a:rPr>
              <a:t>forma</a:t>
            </a:r>
            <a:r>
              <a:rPr b="0" lang="en-CA" sz="1800" spc="-1" strike="noStrike">
                <a:solidFill>
                  <a:srgbClr val="000000"/>
                </a:solidFill>
                <a:latin typeface="Arial"/>
              </a:rPr>
              <a:t>t</a:t>
            </a:r>
            <a:endParaRPr b="0" lang="en-CA" sz="1800" spc="-1" strike="noStrike">
              <a:solidFill>
                <a:srgbClr val="000000"/>
              </a:solidFill>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pc="-1" strike="noStrike">
                <a:solidFill>
                  <a:srgbClr val="000000"/>
                </a:solidFill>
                <a:latin typeface="Arial"/>
              </a:rPr>
              <a:t>Click to edit the outline text format</a:t>
            </a:r>
            <a:endParaRPr b="0" lang="en-CA"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1800" spc="-1" strike="noStrike">
                <a:solidFill>
                  <a:srgbClr val="000000"/>
                </a:solidFill>
                <a:latin typeface="Arial"/>
              </a:rPr>
              <a:t>Second Outline Level</a:t>
            </a:r>
            <a:endParaRPr b="0" lang="en-CA"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1800" spc="-1" strike="noStrike">
                <a:solidFill>
                  <a:srgbClr val="000000"/>
                </a:solidFill>
                <a:latin typeface="Arial"/>
              </a:rPr>
              <a:t>Third Outline Level</a:t>
            </a:r>
            <a:endParaRPr b="0" lang="en-CA"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1800" spc="-1" strike="noStrike">
                <a:solidFill>
                  <a:srgbClr val="000000"/>
                </a:solidFill>
                <a:latin typeface="Arial"/>
              </a:rPr>
              <a:t>Fourth Outline Level</a:t>
            </a:r>
            <a:endParaRPr b="0" lang="en-CA"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1800" spc="-1" strike="noStrike">
                <a:solidFill>
                  <a:srgbClr val="000000"/>
                </a:solidFill>
                <a:latin typeface="Arial"/>
              </a:rPr>
              <a:t>Fifth Outline Level</a:t>
            </a:r>
            <a:endParaRPr b="0" lang="en-CA"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1800" spc="-1" strike="noStrike">
                <a:solidFill>
                  <a:srgbClr val="000000"/>
                </a:solidFill>
                <a:latin typeface="Arial"/>
              </a:rPr>
              <a:t>Sixth Outline Level</a:t>
            </a:r>
            <a:endParaRPr b="0" lang="en-CA"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1800" spc="-1" strike="noStrike">
                <a:solidFill>
                  <a:srgbClr val="000000"/>
                </a:solidFill>
                <a:latin typeface="Arial"/>
              </a:rPr>
              <a:t>Seventh Outline Level</a:t>
            </a:r>
            <a:endParaRPr b="0" lang="en-CA" sz="1800" spc="-1" strike="noStrike">
              <a:solidFill>
                <a:srgbClr val="000000"/>
              </a:solidFill>
              <a:latin typeface="Arial"/>
            </a:endParaRPr>
          </a:p>
        </p:txBody>
      </p:sp>
      <p:sp>
        <p:nvSpPr>
          <p:cNvPr id="2" name="PlaceHolder 3"/>
          <p:cNvSpPr>
            <a:spLocks noGrp="1"/>
          </p:cNvSpPr>
          <p:nvPr>
            <p:ph type="ftr" idx="1"/>
          </p:nvPr>
        </p:nvSpPr>
        <p:spPr>
          <a:xfrm>
            <a:off x="3447360" y="5165280"/>
            <a:ext cx="3191400" cy="3870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3" name="PlaceHolder 4"/>
          <p:cNvSpPr>
            <a:spLocks noGrp="1"/>
          </p:cNvSpPr>
          <p:nvPr>
            <p:ph type="sldNum" idx="2"/>
          </p:nvPr>
        </p:nvSpPr>
        <p:spPr>
          <a:xfrm>
            <a:off x="7227360" y="5165280"/>
            <a:ext cx="2344680" cy="3870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CD536654-25C3-4A48-9EC2-8D5274286234}"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4" name="PlaceHolder 5"/>
          <p:cNvSpPr>
            <a:spLocks noGrp="1"/>
          </p:cNvSpPr>
          <p:nvPr>
            <p:ph type="dt" idx="3"/>
          </p:nvPr>
        </p:nvSpPr>
        <p:spPr>
          <a:xfrm>
            <a:off x="504000" y="5165280"/>
            <a:ext cx="2344680" cy="3870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8" name="PlaceHolder 2"/>
          <p:cNvSpPr>
            <a:spLocks noGrp="1"/>
          </p:cNvSpPr>
          <p:nvPr>
            <p:ph type="ftr" idx="4"/>
          </p:nvPr>
        </p:nvSpPr>
        <p:spPr>
          <a:xfrm>
            <a:off x="3447360" y="5165280"/>
            <a:ext cx="3191400" cy="3870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9" name="PlaceHolder 3"/>
          <p:cNvSpPr>
            <a:spLocks noGrp="1"/>
          </p:cNvSpPr>
          <p:nvPr>
            <p:ph type="sldNum" idx="5"/>
          </p:nvPr>
        </p:nvSpPr>
        <p:spPr>
          <a:xfrm>
            <a:off x="7227360" y="5165280"/>
            <a:ext cx="2344680" cy="3870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CDE8EAD9-2913-46B4-B0B9-64C607F91549}"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10" name="PlaceHolder 4"/>
          <p:cNvSpPr>
            <a:spLocks noGrp="1"/>
          </p:cNvSpPr>
          <p:nvPr>
            <p:ph type="dt" idx="6"/>
          </p:nvPr>
        </p:nvSpPr>
        <p:spPr>
          <a:xfrm>
            <a:off x="504000" y="5165280"/>
            <a:ext cx="2344680" cy="3870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
        <p:nvSpPr>
          <p:cNvPr id="11"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pc="-1" strike="noStrike">
                <a:solidFill>
                  <a:srgbClr val="000000"/>
                </a:solidFill>
                <a:latin typeface="Arial"/>
              </a:rPr>
              <a:t>Click to edit the outline text format</a:t>
            </a:r>
            <a:endParaRPr b="0" lang="en-CA"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2800" spc="-1" strike="noStrike">
                <a:solidFill>
                  <a:srgbClr val="000000"/>
                </a:solidFill>
                <a:latin typeface="Arial"/>
              </a:rPr>
              <a:t>Second Outline Level</a:t>
            </a:r>
            <a:endParaRPr b="0" lang="en-CA"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2400" spc="-1" strike="noStrike">
                <a:solidFill>
                  <a:srgbClr val="000000"/>
                </a:solidFill>
                <a:latin typeface="Arial"/>
              </a:rPr>
              <a:t>Third Outline Level</a:t>
            </a:r>
            <a:endParaRPr b="0" lang="en-CA"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2000" spc="-1" strike="noStrike">
                <a:solidFill>
                  <a:srgbClr val="000000"/>
                </a:solidFill>
                <a:latin typeface="Arial"/>
              </a:rPr>
              <a:t>Fourth Outline Level</a:t>
            </a:r>
            <a:endParaRPr b="0" lang="en-CA"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2000" spc="-1" strike="noStrike">
                <a:solidFill>
                  <a:srgbClr val="000000"/>
                </a:solidFill>
                <a:latin typeface="Arial"/>
              </a:rPr>
              <a:t>Fifth Outline Level</a:t>
            </a:r>
            <a:endParaRPr b="0" lang="en-CA"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2000" spc="-1" strike="noStrike">
                <a:solidFill>
                  <a:srgbClr val="000000"/>
                </a:solidFill>
                <a:latin typeface="Arial"/>
              </a:rPr>
              <a:t>Sixth Outline Level</a:t>
            </a:r>
            <a:endParaRPr b="0" lang="en-CA"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2000" spc="-1" strike="noStrike">
                <a:solidFill>
                  <a:srgbClr val="000000"/>
                </a:solidFill>
                <a:latin typeface="Arial"/>
              </a:rPr>
              <a:t>Seventh Outline Level</a:t>
            </a:r>
            <a:endParaRPr b="0" lang="en-CA"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
          <p:cNvSpPr/>
          <p:nvPr/>
        </p:nvSpPr>
        <p:spPr>
          <a:xfrm>
            <a:off x="1800000" y="180000"/>
            <a:ext cx="449748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2-m spacing VLF profile near vault (Aug 28). </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The targets seem to be best seen at 25.2 kHz (purple)  </a:t>
            </a:r>
            <a:endParaRPr b="0" lang="en-CA" sz="1100" spc="-1" strike="noStrike">
              <a:solidFill>
                <a:srgbClr val="000000"/>
              </a:solidFill>
              <a:latin typeface="Arial"/>
            </a:endParaRPr>
          </a:p>
        </p:txBody>
      </p:sp>
      <p:pic>
        <p:nvPicPr>
          <p:cNvPr id="15" name="Picture 4" descr=""/>
          <p:cNvPicPr/>
          <p:nvPr/>
        </p:nvPicPr>
        <p:blipFill>
          <a:blip r:embed="rId1"/>
          <a:stretch/>
        </p:blipFill>
        <p:spPr>
          <a:xfrm>
            <a:off x="670680" y="201960"/>
            <a:ext cx="3725640" cy="2584080"/>
          </a:xfrm>
          <a:prstGeom prst="rect">
            <a:avLst/>
          </a:prstGeom>
          <a:ln w="0">
            <a:noFill/>
          </a:ln>
        </p:spPr>
      </p:pic>
      <p:pic>
        <p:nvPicPr>
          <p:cNvPr id="16" name="Picture 6" descr=""/>
          <p:cNvPicPr/>
          <p:nvPr/>
        </p:nvPicPr>
        <p:blipFill>
          <a:blip r:embed="rId2"/>
          <a:stretch/>
        </p:blipFill>
        <p:spPr>
          <a:xfrm>
            <a:off x="4308120" y="226080"/>
            <a:ext cx="3725640" cy="2584080"/>
          </a:xfrm>
          <a:prstGeom prst="rect">
            <a:avLst/>
          </a:prstGeom>
          <a:ln w="0">
            <a:noFill/>
          </a:ln>
        </p:spPr>
      </p:pic>
      <p:pic>
        <p:nvPicPr>
          <p:cNvPr id="17" name="Picture 8" descr=""/>
          <p:cNvPicPr/>
          <p:nvPr/>
        </p:nvPicPr>
        <p:blipFill>
          <a:blip r:embed="rId3"/>
          <a:stretch/>
        </p:blipFill>
        <p:spPr>
          <a:xfrm>
            <a:off x="603000" y="2835360"/>
            <a:ext cx="3793320" cy="2630880"/>
          </a:xfrm>
          <a:prstGeom prst="rect">
            <a:avLst/>
          </a:prstGeom>
          <a:ln w="0">
            <a:noFill/>
          </a:ln>
        </p:spPr>
      </p:pic>
      <p:sp>
        <p:nvSpPr>
          <p:cNvPr id="18" name=""/>
          <p:cNvSpPr/>
          <p:nvPr/>
        </p:nvSpPr>
        <p:spPr>
          <a:xfrm>
            <a:off x="4308120" y="2907360"/>
            <a:ext cx="5387760" cy="2835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pPr>
            <a:r>
              <a:rPr b="0" lang="en-CA" sz="1100" spc="-1" strike="noStrike">
                <a:solidFill>
                  <a:srgbClr val="000000"/>
                </a:solidFill>
                <a:highlight>
                  <a:srgbClr val="ffff00"/>
                </a:highlight>
                <a:latin typeface="Arial"/>
                <a:ea typeface="DejaVu Sans"/>
              </a:rPr>
              <a:t>Raw data plots and comments by Prof. Sam Butler. Both the 1-m and 2-m spacing lines are superimposed.</a:t>
            </a:r>
            <a:endParaRPr b="0" lang="en-CA" sz="1100" spc="-1" strike="noStrike">
              <a:solidFill>
                <a:srgbClr val="000000"/>
              </a:solidFill>
              <a:latin typeface="Arial"/>
            </a:endParaRPr>
          </a:p>
          <a:p>
            <a:pPr>
              <a:lnSpc>
                <a:spcPct val="100000"/>
              </a:lnSpc>
              <a:spcBef>
                <a:spcPts val="850"/>
              </a:spcBef>
            </a:pPr>
            <a:r>
              <a:rPr b="0" lang="en-CA" sz="1100" spc="-1" strike="noStrike">
                <a:solidFill>
                  <a:srgbClr val="000000"/>
                </a:solidFill>
                <a:highlight>
                  <a:srgbClr val="ffff00"/>
                </a:highlight>
                <a:latin typeface="Arial"/>
                <a:ea typeface="DejaVu Sans"/>
              </a:rPr>
              <a:t>Note that transmitters from Cutler and Jim Creek produce clear records over the targets.  We can also see that the total field at 24.8 kHz (Jim Creek) is considerably stronger than at 24 kHz from which we could make inferences about the orientation of the conductor. </a:t>
            </a:r>
            <a:endParaRPr b="0" lang="en-CA" sz="1100" spc="-1" strike="noStrike">
              <a:solidFill>
                <a:srgbClr val="000000"/>
              </a:solidFill>
              <a:latin typeface="Arial"/>
            </a:endParaRPr>
          </a:p>
          <a:p>
            <a:pPr>
              <a:lnSpc>
                <a:spcPct val="100000"/>
              </a:lnSpc>
              <a:spcBef>
                <a:spcPts val="850"/>
              </a:spcBef>
            </a:pPr>
            <a:r>
              <a:rPr b="0" lang="en-CA" sz="1100" spc="-1" strike="noStrike">
                <a:solidFill>
                  <a:srgbClr val="000000"/>
                </a:solidFill>
                <a:highlight>
                  <a:srgbClr val="ffff00"/>
                </a:highlight>
                <a:latin typeface="Arial"/>
                <a:ea typeface="DejaVu Sans"/>
              </a:rPr>
              <a:t>The IP and Quad for 25.2 kHz is noisy because the perpendicular horizontal field to the direction of walking is close to zero but it is used for the normalization.  While the signal is only slightly above the noise level, we can see hints of peaks at -45 and -28 m in the total field measurement at 25.2 kHz.</a:t>
            </a:r>
            <a:endParaRPr b="0" lang="en-CA" sz="1100" spc="-1" strike="noStrike">
              <a:solidFill>
                <a:srgbClr val="000000"/>
              </a:solidFill>
              <a:latin typeface="Arial"/>
            </a:endParaRPr>
          </a:p>
          <a:p>
            <a:pPr>
              <a:lnSpc>
                <a:spcPct val="100000"/>
              </a:lnSpc>
              <a:spcBef>
                <a:spcPts val="850"/>
              </a:spcBef>
            </a:pPr>
            <a:r>
              <a:rPr b="0" lang="en-CA" sz="1100" spc="-1" strike="noStrike">
                <a:solidFill>
                  <a:srgbClr val="000000"/>
                </a:solidFill>
                <a:highlight>
                  <a:srgbClr val="ffff00"/>
                </a:highlight>
                <a:latin typeface="Arial"/>
                <a:ea typeface="DejaVu Sans"/>
              </a:rPr>
              <a:t>Also, the Quad of the more southerly conductor has the opposite polarity of the cross-over (it is negative in the north and positive in the south) which tells us about the length of the conductor relative to the skin depth in the background medium. </a:t>
            </a:r>
            <a:endParaRPr b="0" lang="en-CA" sz="1100" spc="-1" strike="noStrike">
              <a:solidFill>
                <a:srgbClr val="000000"/>
              </a:solidFill>
              <a:latin typeface="Arial"/>
            </a:endParaRPr>
          </a:p>
        </p:txBody>
      </p:sp>
      <p:sp>
        <p:nvSpPr>
          <p:cNvPr id="19" name=""/>
          <p:cNvSpPr/>
          <p:nvPr/>
        </p:nvSpPr>
        <p:spPr>
          <a:xfrm>
            <a:off x="4577400" y="261576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South</a:t>
            </a:r>
            <a:endParaRPr b="0" lang="en-CA" sz="1200" spc="-1" strike="noStrike">
              <a:solidFill>
                <a:srgbClr val="000000"/>
              </a:solidFill>
              <a:latin typeface="Arial"/>
            </a:endParaRPr>
          </a:p>
        </p:txBody>
      </p:sp>
      <p:sp>
        <p:nvSpPr>
          <p:cNvPr id="20" name=""/>
          <p:cNvSpPr/>
          <p:nvPr/>
        </p:nvSpPr>
        <p:spPr>
          <a:xfrm>
            <a:off x="7342200" y="259848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North</a:t>
            </a:r>
            <a:endParaRPr b="0" lang="en-CA" sz="1200" spc="-1" strike="noStrike">
              <a:solidFill>
                <a:srgbClr val="000000"/>
              </a:solidFill>
              <a:latin typeface="Arial"/>
            </a:endParaRPr>
          </a:p>
        </p:txBody>
      </p:sp>
      <p:sp>
        <p:nvSpPr>
          <p:cNvPr id="21" name=""/>
          <p:cNvSpPr/>
          <p:nvPr/>
        </p:nvSpPr>
        <p:spPr>
          <a:xfrm>
            <a:off x="761400" y="261576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South</a:t>
            </a:r>
            <a:endParaRPr b="0" lang="en-CA" sz="1200" spc="-1" strike="noStrike">
              <a:solidFill>
                <a:srgbClr val="000000"/>
              </a:solidFill>
              <a:latin typeface="Arial"/>
            </a:endParaRPr>
          </a:p>
        </p:txBody>
      </p:sp>
      <p:sp>
        <p:nvSpPr>
          <p:cNvPr id="22" name=""/>
          <p:cNvSpPr/>
          <p:nvPr/>
        </p:nvSpPr>
        <p:spPr>
          <a:xfrm>
            <a:off x="761400" y="527976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South</a:t>
            </a:r>
            <a:endParaRPr b="0" lang="en-CA" sz="1200" spc="-1" strike="noStrike">
              <a:solidFill>
                <a:srgbClr val="000000"/>
              </a:solidFill>
              <a:latin typeface="Arial"/>
            </a:endParaRPr>
          </a:p>
        </p:txBody>
      </p:sp>
      <p:sp>
        <p:nvSpPr>
          <p:cNvPr id="23" name=""/>
          <p:cNvSpPr/>
          <p:nvPr/>
        </p:nvSpPr>
        <p:spPr>
          <a:xfrm>
            <a:off x="3670200" y="259848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North</a:t>
            </a:r>
            <a:endParaRPr b="0" lang="en-CA" sz="1200" spc="-1" strike="noStrike">
              <a:solidFill>
                <a:srgbClr val="000000"/>
              </a:solidFill>
              <a:latin typeface="Arial"/>
            </a:endParaRPr>
          </a:p>
        </p:txBody>
      </p:sp>
      <p:sp>
        <p:nvSpPr>
          <p:cNvPr id="24" name=""/>
          <p:cNvSpPr/>
          <p:nvPr/>
        </p:nvSpPr>
        <p:spPr>
          <a:xfrm>
            <a:off x="3670200" y="5262480"/>
            <a:ext cx="8218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200" spc="-1" strike="noStrike">
                <a:solidFill>
                  <a:srgbClr val="000000"/>
                </a:solidFill>
                <a:latin typeface="Arial"/>
              </a:rPr>
              <a:t>North</a:t>
            </a:r>
            <a:endParaRPr b="0" lang="en-CA"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 name="" descr=""/>
          <p:cNvPicPr/>
          <p:nvPr/>
        </p:nvPicPr>
        <p:blipFill>
          <a:blip r:embed="rId1"/>
          <a:stretch/>
        </p:blipFill>
        <p:spPr>
          <a:xfrm>
            <a:off x="432720" y="87480"/>
            <a:ext cx="9623880" cy="5670000"/>
          </a:xfrm>
          <a:prstGeom prst="rect">
            <a:avLst/>
          </a:prstGeom>
          <a:ln w="0">
            <a:noFill/>
          </a:ln>
        </p:spPr>
      </p:pic>
      <p:sp>
        <p:nvSpPr>
          <p:cNvPr id="26" name=""/>
          <p:cNvSpPr/>
          <p:nvPr/>
        </p:nvSpPr>
        <p:spPr>
          <a:xfrm>
            <a:off x="936000" y="72000"/>
            <a:ext cx="509580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1-m spacing VLF profile after removing the “regional” (about 60-m scale) trends from the data. The trends may be related to surface dip and topography (?)</a:t>
            </a:r>
            <a:endParaRPr b="0" lang="en-CA" sz="1100" spc="-1" strike="noStrike">
              <a:solidFill>
                <a:srgbClr val="000000"/>
              </a:solidFill>
              <a:latin typeface="Arial"/>
            </a:endParaRPr>
          </a:p>
        </p:txBody>
      </p:sp>
      <p:sp>
        <p:nvSpPr>
          <p:cNvPr id="27" name=""/>
          <p:cNvSpPr/>
          <p:nvPr/>
        </p:nvSpPr>
        <p:spPr>
          <a:xfrm>
            <a:off x="0" y="1980000"/>
            <a:ext cx="1077480" cy="2243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Peaks of the Total Field and zero-crossings in the In-Phase and Quadrature, and the Tilt angle (of recorded magnetic field) occur over the conductors (cable and target?)</a:t>
            </a:r>
            <a:endParaRPr b="0" lang="en-CA" sz="1100" spc="-1" strike="noStrike">
              <a:solidFill>
                <a:srgbClr val="000000"/>
              </a:solidFill>
              <a:latin typeface="Arial"/>
            </a:endParaRPr>
          </a:p>
          <a:p>
            <a:pPr>
              <a:lnSpc>
                <a:spcPct val="100000"/>
              </a:lnSpc>
            </a:pPr>
            <a:endParaRPr b="0" lang="en-CA" sz="1100" spc="-1" strike="noStrike">
              <a:solidFill>
                <a:srgbClr val="000000"/>
              </a:solidFill>
              <a:latin typeface="Arial"/>
            </a:endParaRPr>
          </a:p>
        </p:txBody>
      </p:sp>
      <p:sp>
        <p:nvSpPr>
          <p:cNvPr id="28" name=""/>
          <p:cNvSpPr/>
          <p:nvPr/>
        </p:nvSpPr>
        <p:spPr>
          <a:xfrm>
            <a:off x="900000" y="2429640"/>
            <a:ext cx="3619080" cy="133776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pc="-1" strike="noStrike">
              <a:solidFill>
                <a:srgbClr val="000000"/>
              </a:solidFill>
              <a:latin typeface="Arial"/>
              <a:ea typeface="DejaVu Sans"/>
            </a:endParaRPr>
          </a:p>
        </p:txBody>
      </p:sp>
      <p:sp>
        <p:nvSpPr>
          <p:cNvPr id="29" name=""/>
          <p:cNvSpPr/>
          <p:nvPr/>
        </p:nvSpPr>
        <p:spPr>
          <a:xfrm>
            <a:off x="857160" y="2416680"/>
            <a:ext cx="3757320" cy="74772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pc="-1" strike="noStrike">
              <a:solidFill>
                <a:srgbClr val="000000"/>
              </a:solidFill>
              <a:latin typeface="Arial"/>
              <a:ea typeface="DejaVu Sans"/>
            </a:endParaRPr>
          </a:p>
        </p:txBody>
      </p:sp>
      <p:sp>
        <p:nvSpPr>
          <p:cNvPr id="30" name=""/>
          <p:cNvSpPr/>
          <p:nvPr/>
        </p:nvSpPr>
        <p:spPr>
          <a:xfrm flipV="1">
            <a:off x="857160" y="2063520"/>
            <a:ext cx="3672720" cy="35316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pc="-1" strike="noStrike">
              <a:solidFill>
                <a:srgbClr val="000000"/>
              </a:solidFill>
              <a:latin typeface="Arial"/>
              <a:ea typeface="DejaVu Sans"/>
            </a:endParaRPr>
          </a:p>
        </p:txBody>
      </p:sp>
      <p:sp>
        <p:nvSpPr>
          <p:cNvPr id="31" name=""/>
          <p:cNvSpPr/>
          <p:nvPr/>
        </p:nvSpPr>
        <p:spPr>
          <a:xfrm flipV="1">
            <a:off x="853920" y="1090080"/>
            <a:ext cx="3675960" cy="131688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 name="" descr=""/>
          <p:cNvPicPr/>
          <p:nvPr/>
        </p:nvPicPr>
        <p:blipFill>
          <a:blip r:embed="rId1"/>
          <a:stretch/>
        </p:blipFill>
        <p:spPr>
          <a:xfrm>
            <a:off x="579240" y="-720"/>
            <a:ext cx="10080000" cy="5660640"/>
          </a:xfrm>
          <a:prstGeom prst="rect">
            <a:avLst/>
          </a:prstGeom>
          <a:ln w="0">
            <a:noFill/>
          </a:ln>
        </p:spPr>
      </p:pic>
      <p:sp>
        <p:nvSpPr>
          <p:cNvPr id="33" name=""/>
          <p:cNvSpPr/>
          <p:nvPr/>
        </p:nvSpPr>
        <p:spPr>
          <a:xfrm>
            <a:off x="936000" y="72000"/>
            <a:ext cx="5095800" cy="689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1-m spacing VLF profile after removing the “regional” (about 60-m scale) trends from the data. The trends may be related to surface dip and topography (?)</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After detrending, peaks and zero crossings can be identified more accurately.</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 name="" descr=""/>
          <p:cNvPicPr/>
          <p:nvPr/>
        </p:nvPicPr>
        <p:blipFill>
          <a:blip r:embed="rId1"/>
          <a:stretch/>
        </p:blipFill>
        <p:spPr>
          <a:xfrm>
            <a:off x="275040" y="32400"/>
            <a:ext cx="9624240" cy="5670360"/>
          </a:xfrm>
          <a:prstGeom prst="rect">
            <a:avLst/>
          </a:prstGeom>
          <a:ln w="0">
            <a:noFill/>
          </a:ln>
        </p:spPr>
      </p:pic>
      <p:sp>
        <p:nvSpPr>
          <p:cNvPr id="35" name=""/>
          <p:cNvSpPr/>
          <p:nvPr/>
        </p:nvSpPr>
        <p:spPr>
          <a:xfrm>
            <a:off x="468000" y="36000"/>
            <a:ext cx="509580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The VLF profile repeated at 2-m spacing gives similar results </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6" name="" descr=""/>
          <p:cNvPicPr/>
          <p:nvPr/>
        </p:nvPicPr>
        <p:blipFill>
          <a:blip r:embed="rId1"/>
          <a:stretch/>
        </p:blipFill>
        <p:spPr>
          <a:xfrm>
            <a:off x="275040" y="32400"/>
            <a:ext cx="9624240" cy="5670360"/>
          </a:xfrm>
          <a:prstGeom prst="rect">
            <a:avLst/>
          </a:prstGeom>
          <a:ln w="0">
            <a:noFill/>
          </a:ln>
        </p:spPr>
      </p:pic>
      <p:sp>
        <p:nvSpPr>
          <p:cNvPr id="37" name=""/>
          <p:cNvSpPr/>
          <p:nvPr/>
        </p:nvSpPr>
        <p:spPr>
          <a:xfrm>
            <a:off x="468000" y="36000"/>
            <a:ext cx="509580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pc="-1" strike="noStrike">
                <a:solidFill>
                  <a:srgbClr val="000000"/>
                </a:solidFill>
                <a:highlight>
                  <a:srgbClr val="ffff00"/>
                </a:highlight>
                <a:latin typeface="Arial"/>
                <a:ea typeface="DejaVu Sans"/>
              </a:rPr>
              <a:t>The VLF profile repeated at 2-m spacing gives similar results </a:t>
            </a:r>
            <a:endParaRPr b="0" lang="en-CA" sz="1100" spc="-1" strike="noStrike">
              <a:solidFill>
                <a:srgbClr val="000000"/>
              </a:solidFill>
              <a:latin typeface="Arial"/>
            </a:endParaRPr>
          </a:p>
          <a:p>
            <a:pPr>
              <a:lnSpc>
                <a:spcPct val="100000"/>
              </a:lnSpc>
            </a:pPr>
            <a:r>
              <a:rPr b="0" lang="en-CA" sz="1100" spc="-1" strike="noStrike">
                <a:solidFill>
                  <a:srgbClr val="000000"/>
                </a:solidFill>
                <a:highlight>
                  <a:srgbClr val="ffff00"/>
                </a:highlight>
                <a:latin typeface="Arial"/>
                <a:ea typeface="DejaVu Sans"/>
              </a:rPr>
              <a:t>However, note that this time, the 25.2 kHz recording worked better and consistently with others (probably because of lower noise)</a:t>
            </a:r>
            <a:endParaRPr b="0" lang="en-CA"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352</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2025-05-03T19:37:27Z</dcterms:created>
  <dc:creator/>
  <dc:description/>
  <dc:language>en-CA</dc:language>
  <cp:lastModifiedBy/>
  <dcterms:modified xsi:type="dcterms:W3CDTF">2026-09-05T19:15:36Z</dcterms:modified>
  <cp:revision>22</cp:revision>
  <dc:subject/>
  <dc:title/>
</cp:coreProperties>
</file>

<file path=docProps/custom.xml><?xml version="1.0" encoding="utf-8"?>
<Properties xmlns="http://schemas.openxmlformats.org/officeDocument/2006/custom-properties" xmlns:vt="http://schemas.openxmlformats.org/officeDocument/2006/docPropsVTypes"/>
</file>