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E4EF5D8-D6C1-42D1-9417-D99C87D28CD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D96AE97-047B-40C5-8D18-567ACAB2539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E8D7C50-A380-4B8E-B634-0FB8BA01FA6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284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E1E37FF-AE76-4DAB-A9DD-357B20B7B99D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284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CFB5937-5A35-47F3-8E41-895BFCF6C4EC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284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F10E074-6D27-47D8-A11F-50A6165D8EA4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6120" cy="38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</a:t>
            </a: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/>
          </p:nvPr>
        </p:nvSpPr>
        <p:spPr>
          <a:xfrm>
            <a:off x="2660040" y="1288440"/>
            <a:ext cx="5807160" cy="338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Gravity data analysis and results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Note the several processing steps: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marL="360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600" spc="-1" strike="noStrike">
                <a:solidFill>
                  <a:srgbClr val="000000"/>
                </a:solidFill>
                <a:latin typeface="Arial"/>
              </a:rPr>
              <a:t>Converting dial readings to mGal (“calibration”);</a:t>
            </a:r>
            <a:endParaRPr b="0" lang="en-CA" sz="1600" spc="-1" strike="noStrike">
              <a:solidFill>
                <a:srgbClr val="000000"/>
              </a:solidFill>
              <a:latin typeface="Arial"/>
            </a:endParaRPr>
          </a:p>
          <a:p>
            <a:pPr marL="360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600" spc="-1" strike="noStrike">
                <a:solidFill>
                  <a:srgbClr val="000000"/>
                </a:solidFill>
                <a:latin typeface="Arial"/>
              </a:rPr>
              <a:t>Deriving a “drift model”; </a:t>
            </a:r>
            <a:endParaRPr b="0" lang="en-CA" sz="1600" spc="-1" strike="noStrike">
              <a:solidFill>
                <a:srgbClr val="000000"/>
              </a:solidFill>
              <a:latin typeface="Arial"/>
            </a:endParaRPr>
          </a:p>
          <a:p>
            <a:pPr marL="360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600" spc="-1" strike="noStrike">
                <a:solidFill>
                  <a:srgbClr val="000000"/>
                </a:solidFill>
                <a:latin typeface="Arial"/>
              </a:rPr>
              <a:t>Corrections for latitudes, elevations, and effects of subsurface (“terrain”) density;</a:t>
            </a:r>
            <a:endParaRPr b="0" lang="en-CA" sz="1600" spc="-1" strike="noStrike">
              <a:solidFill>
                <a:srgbClr val="000000"/>
              </a:solidFill>
              <a:latin typeface="Arial"/>
            </a:endParaRPr>
          </a:p>
          <a:p>
            <a:pPr marL="360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600" spc="-1" strike="noStrike">
                <a:solidFill>
                  <a:srgbClr val="000000"/>
                </a:solidFill>
                <a:latin typeface="Arial"/>
              </a:rPr>
              <a:t>Estimates of terrain density by cross-plotting the readings vs. Elevations (this is called the “Parasnis method” )</a:t>
            </a:r>
            <a:endParaRPr b="0" lang="en-CA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" descr=""/>
          <p:cNvPicPr/>
          <p:nvPr/>
        </p:nvPicPr>
        <p:blipFill>
          <a:blip r:embed="rId1"/>
          <a:stretch/>
        </p:blipFill>
        <p:spPr>
          <a:xfrm>
            <a:off x="480240" y="11880"/>
            <a:ext cx="9623880" cy="5670000"/>
          </a:xfrm>
          <a:prstGeom prst="rect">
            <a:avLst/>
          </a:prstGeom>
          <a:ln w="0">
            <a:noFill/>
          </a:ln>
        </p:spPr>
      </p:pic>
      <p:sp>
        <p:nvSpPr>
          <p:cNvPr id="23" name=""/>
          <p:cNvSpPr/>
          <p:nvPr/>
        </p:nvSpPr>
        <p:spPr>
          <a:xfrm>
            <a:off x="2129400" y="56520"/>
            <a:ext cx="305892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East Line (eastern end)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"/>
          <p:cNvSpPr/>
          <p:nvPr/>
        </p:nvSpPr>
        <p:spPr>
          <a:xfrm rot="21578400">
            <a:off x="4249800" y="5105880"/>
            <a:ext cx="2956680" cy="74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Parasnis density (slope in this plot)  is well resolved, showing that only tills of density about 2.23 g/cm</a:t>
            </a:r>
            <a:r>
              <a:rPr b="0" lang="en-CA" sz="1100" spc="-1" strike="noStrike" baseline="33000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3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are present here.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"/>
          <p:cNvSpPr/>
          <p:nvPr/>
        </p:nvSpPr>
        <p:spPr>
          <a:xfrm rot="21578400">
            <a:off x="6991560" y="3667680"/>
            <a:ext cx="3037680" cy="74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Bouguer gravity (corrected for both elevations and terrain density) shows that gravity high is present west of about station 116.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This gravity high is also seen in the N-S line (next slides) and</a:t>
            </a:r>
            <a:r>
              <a:rPr b="1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can be due to the gravel deposit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we are looking for.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"/>
          <p:cNvSpPr/>
          <p:nvPr/>
        </p:nvSpPr>
        <p:spPr>
          <a:xfrm>
            <a:off x="5185800" y="2611800"/>
            <a:ext cx="1569600" cy="50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8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that gravity reduces with elevation (the “free-air” effect)</a:t>
            </a:r>
            <a:endParaRPr b="0" lang="en-CA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"/>
          <p:cNvSpPr/>
          <p:nvPr/>
        </p:nvSpPr>
        <p:spPr>
          <a:xfrm>
            <a:off x="5369400" y="200520"/>
            <a:ext cx="341892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This line contains many readings and shows clearest results, and so I start with it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"/>
          <p:cNvSpPr/>
          <p:nvPr/>
        </p:nvSpPr>
        <p:spPr>
          <a:xfrm>
            <a:off x="289800" y="2503800"/>
            <a:ext cx="1028880" cy="103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instrument/tidal drift model derived from the </a:t>
            </a:r>
            <a:r>
              <a:rPr b="1" lang="en-CA" sz="10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base-station </a:t>
            </a:r>
            <a:r>
              <a:rPr b="0" lang="en-CA" sz="10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readings 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"/>
          <p:cNvSpPr/>
          <p:nvPr/>
        </p:nvSpPr>
        <p:spPr>
          <a:xfrm flipH="1" flipV="1">
            <a:off x="7410600" y="3213360"/>
            <a:ext cx="10440" cy="387000"/>
          </a:xfrm>
          <a:prstGeom prst="line">
            <a:avLst/>
          </a:prstGeom>
          <a:ln w="0"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"/>
          <p:cNvSpPr/>
          <p:nvPr/>
        </p:nvSpPr>
        <p:spPr>
          <a:xfrm rot="21578400">
            <a:off x="7484400" y="4822920"/>
            <a:ext cx="2546640" cy="51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Reading at station 109 needs to be repeated though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" descr=""/>
          <p:cNvPicPr/>
          <p:nvPr/>
        </p:nvPicPr>
        <p:blipFill>
          <a:blip r:embed="rId1"/>
          <a:stretch/>
        </p:blipFill>
        <p:spPr>
          <a:xfrm>
            <a:off x="549720" y="11520"/>
            <a:ext cx="9052560" cy="5670000"/>
          </a:xfrm>
          <a:prstGeom prst="rect">
            <a:avLst/>
          </a:prstGeom>
          <a:ln w="0">
            <a:noFill/>
          </a:ln>
        </p:spPr>
      </p:pic>
      <p:sp>
        <p:nvSpPr>
          <p:cNvPr id="32" name=""/>
          <p:cNvSpPr/>
          <p:nvPr/>
        </p:nvSpPr>
        <p:spPr>
          <a:xfrm>
            <a:off x="6192000" y="144000"/>
            <a:ext cx="3071160" cy="7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Station 101 and 103 may need to be redone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"/>
          <p:cNvSpPr/>
          <p:nvPr/>
        </p:nvSpPr>
        <p:spPr>
          <a:xfrm>
            <a:off x="1920960" y="85320"/>
            <a:ext cx="305892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East Line (west part)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" descr=""/>
          <p:cNvPicPr/>
          <p:nvPr/>
        </p:nvPicPr>
        <p:blipFill>
          <a:blip r:embed="rId1"/>
          <a:stretch/>
        </p:blipFill>
        <p:spPr>
          <a:xfrm>
            <a:off x="549720" y="11520"/>
            <a:ext cx="9052560" cy="5670000"/>
          </a:xfrm>
          <a:prstGeom prst="rect">
            <a:avLst/>
          </a:prstGeom>
          <a:ln w="0">
            <a:noFill/>
          </a:ln>
        </p:spPr>
      </p:pic>
      <p:sp>
        <p:nvSpPr>
          <p:cNvPr id="35" name=""/>
          <p:cNvSpPr/>
          <p:nvPr/>
        </p:nvSpPr>
        <p:spPr>
          <a:xfrm>
            <a:off x="6589800" y="3849120"/>
            <a:ext cx="3071160" cy="49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Increase of gravity toward stations 108 – 114 may be due to the gravel deposit there (?)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Scatters in the two bottom panels in  the middle column could also be due to the presence of contrasting materials (tills and gravel)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"/>
          <p:cNvSpPr/>
          <p:nvPr/>
        </p:nvSpPr>
        <p:spPr>
          <a:xfrm>
            <a:off x="1920960" y="85320"/>
            <a:ext cx="305892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North-South Line (north part)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211680" y="-93960"/>
            <a:ext cx="9623880" cy="5670000"/>
          </a:xfrm>
          <a:prstGeom prst="rect">
            <a:avLst/>
          </a:prstGeom>
          <a:ln w="0">
            <a:noFill/>
          </a:ln>
        </p:spPr>
      </p:pic>
      <p:sp>
        <p:nvSpPr>
          <p:cNvPr id="38" name=""/>
          <p:cNvSpPr/>
          <p:nvPr/>
        </p:nvSpPr>
        <p:spPr>
          <a:xfrm>
            <a:off x="6192000" y="144000"/>
            <a:ext cx="3071160" cy="7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Too few points for analysis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"/>
          <p:cNvSpPr/>
          <p:nvPr/>
        </p:nvSpPr>
        <p:spPr>
          <a:xfrm>
            <a:off x="1920960" y="85320"/>
            <a:ext cx="305892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North-South Line (south part)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36000" y="16200"/>
            <a:ext cx="10080000" cy="5660640"/>
          </a:xfrm>
          <a:prstGeom prst="rect">
            <a:avLst/>
          </a:prstGeom>
          <a:ln w="0">
            <a:noFill/>
          </a:ln>
        </p:spPr>
      </p:pic>
      <p:sp>
        <p:nvSpPr>
          <p:cNvPr id="41" name=""/>
          <p:cNvSpPr/>
          <p:nvPr/>
        </p:nvSpPr>
        <p:spPr>
          <a:xfrm>
            <a:off x="2685240" y="85320"/>
            <a:ext cx="305892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North-South Line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"/>
          <p:cNvSpPr/>
          <p:nvPr/>
        </p:nvSpPr>
        <p:spPr>
          <a:xfrm>
            <a:off x="6573240" y="4377600"/>
            <a:ext cx="2602440" cy="55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Parasnis density estimate is unreliable (likely several separate trends here)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2026-08-30T21:07:18Z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