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5DD0DB-ACF5-469E-9B4C-C966813804B2}" v="3" dt="2026-09-11T23:03:44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tler, Samuel" userId="e93a03cb-959a-44f0-9623-aa08531dea55" providerId="ADAL" clId="{79190710-D11F-4857-9C04-640CF2E0A592}"/>
    <pc:docChg chg="custSel addSld modSld">
      <pc:chgData name="Butler, Samuel" userId="e93a03cb-959a-44f0-9623-aa08531dea55" providerId="ADAL" clId="{79190710-D11F-4857-9C04-640CF2E0A592}" dt="2026-09-11T23:04:05.319" v="461" actId="20577"/>
      <pc:docMkLst>
        <pc:docMk/>
      </pc:docMkLst>
      <pc:sldChg chg="modSp mod">
        <pc:chgData name="Butler, Samuel" userId="e93a03cb-959a-44f0-9623-aa08531dea55" providerId="ADAL" clId="{79190710-D11F-4857-9C04-640CF2E0A592}" dt="2026-09-11T22:52:15.518" v="39" actId="20577"/>
        <pc:sldMkLst>
          <pc:docMk/>
          <pc:sldMk cId="2901805930" sldId="256"/>
        </pc:sldMkLst>
        <pc:spChg chg="mod">
          <ac:chgData name="Butler, Samuel" userId="e93a03cb-959a-44f0-9623-aa08531dea55" providerId="ADAL" clId="{79190710-D11F-4857-9C04-640CF2E0A592}" dt="2026-09-11T22:52:15.518" v="39" actId="20577"/>
          <ac:spMkLst>
            <pc:docMk/>
            <pc:sldMk cId="2901805930" sldId="256"/>
            <ac:spMk id="12" creationId="{39A8FD7C-BDFE-6FE0-F95B-4092CA80273E}"/>
          </ac:spMkLst>
        </pc:spChg>
      </pc:sldChg>
      <pc:sldChg chg="modSp mod">
        <pc:chgData name="Butler, Samuel" userId="e93a03cb-959a-44f0-9623-aa08531dea55" providerId="ADAL" clId="{79190710-D11F-4857-9C04-640CF2E0A592}" dt="2026-09-11T22:50:59.193" v="15" actId="20577"/>
        <pc:sldMkLst>
          <pc:docMk/>
          <pc:sldMk cId="2670836106" sldId="258"/>
        </pc:sldMkLst>
        <pc:spChg chg="mod">
          <ac:chgData name="Butler, Samuel" userId="e93a03cb-959a-44f0-9623-aa08531dea55" providerId="ADAL" clId="{79190710-D11F-4857-9C04-640CF2E0A592}" dt="2026-09-11T22:50:59.193" v="15" actId="20577"/>
          <ac:spMkLst>
            <pc:docMk/>
            <pc:sldMk cId="2670836106" sldId="258"/>
            <ac:spMk id="12" creationId="{D506874D-CBBE-EDA9-C280-DFCFCF22BB7C}"/>
          </ac:spMkLst>
        </pc:spChg>
      </pc:sldChg>
      <pc:sldChg chg="addSp delSp modSp new mod">
        <pc:chgData name="Butler, Samuel" userId="e93a03cb-959a-44f0-9623-aa08531dea55" providerId="ADAL" clId="{79190710-D11F-4857-9C04-640CF2E0A592}" dt="2026-09-11T23:04:05.319" v="461" actId="20577"/>
        <pc:sldMkLst>
          <pc:docMk/>
          <pc:sldMk cId="594865180" sldId="259"/>
        </pc:sldMkLst>
        <pc:spChg chg="del">
          <ac:chgData name="Butler, Samuel" userId="e93a03cb-959a-44f0-9623-aa08531dea55" providerId="ADAL" clId="{79190710-D11F-4857-9C04-640CF2E0A592}" dt="2026-09-11T22:59:23.773" v="41" actId="21"/>
          <ac:spMkLst>
            <pc:docMk/>
            <pc:sldMk cId="594865180" sldId="259"/>
            <ac:spMk id="2" creationId="{180F4ED2-FC79-FFBE-8DC2-F093DAB2EA22}"/>
          </ac:spMkLst>
        </pc:spChg>
        <pc:spChg chg="del">
          <ac:chgData name="Butler, Samuel" userId="e93a03cb-959a-44f0-9623-aa08531dea55" providerId="ADAL" clId="{79190710-D11F-4857-9C04-640CF2E0A592}" dt="2026-09-11T22:59:25.971" v="42" actId="21"/>
          <ac:spMkLst>
            <pc:docMk/>
            <pc:sldMk cId="594865180" sldId="259"/>
            <ac:spMk id="3" creationId="{EAC50834-6B59-3F7A-C4E5-14ED4A04E4FA}"/>
          </ac:spMkLst>
        </pc:spChg>
        <pc:spChg chg="add mod">
          <ac:chgData name="Butler, Samuel" userId="e93a03cb-959a-44f0-9623-aa08531dea55" providerId="ADAL" clId="{79190710-D11F-4857-9C04-640CF2E0A592}" dt="2026-09-11T23:04:05.319" v="461" actId="20577"/>
          <ac:spMkLst>
            <pc:docMk/>
            <pc:sldMk cId="594865180" sldId="259"/>
            <ac:spMk id="4" creationId="{5540D7E5-DCBE-28F8-6548-8F9F0C4AE66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3DA2F-EC42-F0B8-3BA8-5E0D12D60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50E332-AE02-D853-0359-ED8D0AC09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1931F-7471-120D-7E9E-E87B3AA31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A3FF1-DE94-B1A8-FCDD-E61E6080C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6896D-2FE2-88F6-0B64-3B4A76A0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14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94262-CDB3-83AB-2148-419D4E92A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A7914-0FF9-5A42-B60E-5D79762F7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AEE39-5844-CDFC-140C-4236A37BF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AD9C8-417B-BC85-6A0F-99E88677E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3A33C-D2C0-15A8-BA51-2893AB96B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21813-7A53-49A4-089A-B8D39A7DE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45362-11AF-DF68-D821-FB4086710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895B-8CA6-9E55-BB66-5694299AF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7D10D-190A-270B-928B-3B110EBB5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6A794-136D-63A7-5F2A-A4C91E9F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73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5103C-A9BC-9912-3035-B0F04BF88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1AD9E-4952-7B39-C7F3-8FA540E5B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7C0DA-3F65-34BC-9F90-5AA399C27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09239-87D7-EFEE-4BA1-8C996420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A35C0-E859-31F1-AEC0-E3BD7C530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F6409-8C2E-C66B-85A6-8B42133E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0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2AA7-4656-8C30-AA74-CAF865425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BDE39-162F-09D1-15D3-C19FA3951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9757A5-278E-9B6C-4788-13062A069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073843-D607-32F3-FF13-147D3B4CA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F2FCA4-E887-1B31-907B-73FC35FC1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FC275-65F4-5533-B5B2-5D664DA3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1EF103-AB78-35F3-6BF4-9C6FBAB65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A42A14-0017-FE42-6EEE-FB2D91AD9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1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7F03-A7DA-C259-FADF-35C04005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FC4FEE-A358-F696-B057-43C43678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42773-26F7-5BA6-6BA2-D156AAEC2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564F8-166E-CD80-3AA5-E0C90F68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0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381CE2-3F93-D9C3-588D-9AF033EE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7AC08F-1752-979B-5B8E-ABCB05905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3B031-7076-E08E-6285-16366ABDF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1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E892C-BE09-B56B-BC8F-118636C9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4CC46-19CE-4BF6-5FDC-74D40302F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02F92-B8DF-D2E2-C391-D9A670083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87A67-FBA1-CECC-2A74-5F71E5A84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4E6D2-5FD7-04BF-EEDB-99C94AB69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29C7DE-8740-2F33-F1C5-BBEB1513B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16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94A09-11C5-6772-B8DF-EB38B1101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B7ACF5-F154-CE6D-5E64-2FF88DFF35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C1D8F-F4C0-7D50-02D9-FD09BE1F0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694E02-A844-1284-A74A-D8B9C19F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DC9DE-40D4-75A9-5210-8C576268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F3C7E7-2EE8-1BE7-B683-3C43EC1B8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7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EC65-AFB7-8975-B5AE-A725874BD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AD3393-0ABE-D351-C90F-2508035D2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1329E-B789-B28B-15C1-1CAD65773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93ADF-1E1D-ECF7-F23C-7A2B6101B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1373A-4756-E23D-7666-0AA9CC07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5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ECE990-1881-D793-B4C8-A8CCB8A5C0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B2B66-426A-C5BD-3DE0-74CB4A9E7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ABDF9-03C2-E575-21F4-710E159A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F3BF2-98FB-B1B9-00FC-E2406A7F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35A47-936B-4B39-033F-31290C661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7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7CEA99-DB2C-25F7-7F75-5C969C523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B12F1-9F4B-A8C5-4E8A-664AC35DD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6CE4A-B494-3E39-5874-D04026662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480CA-1157-470D-BC2E-B5287B13DCE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B4F89-919D-82A7-804C-D28D872BE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5B21F-5148-6CF6-AAFD-8F79BFCFB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796E6-4ED1-4B86-9364-8822A9B4F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1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85C17B-61EA-C2F3-FAF6-66F764F2F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66" y="914900"/>
            <a:ext cx="5333333" cy="400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3BD9CA-9754-478B-6C53-C2E41AC18B3D}"/>
              </a:ext>
            </a:extLst>
          </p:cNvPr>
          <p:cNvSpPr txBox="1"/>
          <p:nvPr/>
        </p:nvSpPr>
        <p:spPr>
          <a:xfrm>
            <a:off x="1533527" y="5032595"/>
            <a:ext cx="42516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Line 33 using instrument 7027 crossed three known buried targets which show up very clearly in the In Phase.</a:t>
            </a:r>
          </a:p>
          <a:p>
            <a:r>
              <a:rPr lang="en-US" sz="1600" dirty="0"/>
              <a:t>Note that the IP responses for all frequencies along this line are very similar. 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0218C2-1C9A-9A2B-A574-1D18CBCAC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760" y="914900"/>
            <a:ext cx="5333333" cy="400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A8FD7C-BDFE-6FE0-F95B-4092CA80273E}"/>
              </a:ext>
            </a:extLst>
          </p:cNvPr>
          <p:cNvSpPr txBox="1"/>
          <p:nvPr/>
        </p:nvSpPr>
        <p:spPr>
          <a:xfrm>
            <a:off x="7577750" y="5260063"/>
            <a:ext cx="3920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scatter plot of the data for one frequency plotted on a satellite image and including the positions of the known anomalies.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8B703E1-BBCF-77A2-86DA-FC47871C5513}"/>
              </a:ext>
            </a:extLst>
          </p:cNvPr>
          <p:cNvCxnSpPr/>
          <p:nvPr/>
        </p:nvCxnSpPr>
        <p:spPr>
          <a:xfrm>
            <a:off x="1338266" y="1973655"/>
            <a:ext cx="843619" cy="6880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DD66DEF-AFE8-3952-E132-B11B01CDF009}"/>
              </a:ext>
            </a:extLst>
          </p:cNvPr>
          <p:cNvSpPr txBox="1"/>
          <p:nvPr/>
        </p:nvSpPr>
        <p:spPr>
          <a:xfrm>
            <a:off x="199176" y="1122630"/>
            <a:ext cx="13343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Posible small unknown conductive anomaly.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07DB238-BF01-80BF-9E46-254CC4DBA587}"/>
              </a:ext>
            </a:extLst>
          </p:cNvPr>
          <p:cNvCxnSpPr/>
          <p:nvPr/>
        </p:nvCxnSpPr>
        <p:spPr>
          <a:xfrm flipH="1">
            <a:off x="3343275" y="828675"/>
            <a:ext cx="1190625" cy="7715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39BC4BF-49A5-CBC6-CE3C-8743EDBEFFB8}"/>
              </a:ext>
            </a:extLst>
          </p:cNvPr>
          <p:cNvCxnSpPr/>
          <p:nvPr/>
        </p:nvCxnSpPr>
        <p:spPr>
          <a:xfrm>
            <a:off x="4526733" y="841972"/>
            <a:ext cx="117695" cy="10502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03EDF58-E9A4-3EF6-CBA4-39D732FDBCB7}"/>
              </a:ext>
            </a:extLst>
          </p:cNvPr>
          <p:cNvCxnSpPr/>
          <p:nvPr/>
        </p:nvCxnSpPr>
        <p:spPr>
          <a:xfrm>
            <a:off x="4533900" y="828675"/>
            <a:ext cx="1033981" cy="9005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FB228F0-6FED-6B7D-B03D-85BAA12E3881}"/>
              </a:ext>
            </a:extLst>
          </p:cNvPr>
          <p:cNvSpPr txBox="1"/>
          <p:nvPr/>
        </p:nvSpPr>
        <p:spPr>
          <a:xfrm>
            <a:off x="3594226" y="434566"/>
            <a:ext cx="2650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Positions of buried metal</a:t>
            </a:r>
          </a:p>
        </p:txBody>
      </p:sp>
    </p:spTree>
    <p:extLst>
      <p:ext uri="{BB962C8B-B14F-4D97-AF65-F5344CB8AC3E}">
        <p14:creationId xmlns:p14="http://schemas.microsoft.com/office/powerpoint/2010/main" val="2901805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7C1A37-768D-49ED-3322-AFDA895ABE9D}"/>
              </a:ext>
            </a:extLst>
          </p:cNvPr>
          <p:cNvSpPr txBox="1"/>
          <p:nvPr/>
        </p:nvSpPr>
        <p:spPr>
          <a:xfrm>
            <a:off x="1493823" y="697117"/>
            <a:ext cx="8329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Unfortunately, from the plot of In-Phase for many different lines with the GEM2 carried by different people, we can see that the In-Phase changes a lot from one set of lines to another.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7D0A10-2E77-DE29-195B-F4EEF864E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90" y="1854513"/>
            <a:ext cx="5333333" cy="40000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0BF8C0-79D5-5BCB-189B-02D44B6E259A}"/>
              </a:ext>
            </a:extLst>
          </p:cNvPr>
          <p:cNvCxnSpPr/>
          <p:nvPr/>
        </p:nvCxnSpPr>
        <p:spPr>
          <a:xfrm flipH="1" flipV="1">
            <a:off x="5591175" y="3667125"/>
            <a:ext cx="283845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FFBA0EF-7F76-E869-61B0-11064A840339}"/>
              </a:ext>
            </a:extLst>
          </p:cNvPr>
          <p:cNvSpPr txBox="1"/>
          <p:nvPr/>
        </p:nvSpPr>
        <p:spPr>
          <a:xfrm>
            <a:off x="8128923" y="4581525"/>
            <a:ext cx="3903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IP was measured in the same region by different operators but different results were obtained indicating a systematic error in the measurement. This map is not reliable.</a:t>
            </a:r>
          </a:p>
        </p:txBody>
      </p:sp>
    </p:spTree>
    <p:extLst>
      <p:ext uri="{BB962C8B-B14F-4D97-AF65-F5344CB8AC3E}">
        <p14:creationId xmlns:p14="http://schemas.microsoft.com/office/powerpoint/2010/main" val="1491556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F21002-D34B-3416-D513-8352CF870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8" y="181225"/>
            <a:ext cx="4330366" cy="3247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06EC01-D608-E7AA-BB58-8B86E505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10" y="182880"/>
            <a:ext cx="4328159" cy="32461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183989-26A6-92CD-7943-F5E7CEC15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8" y="3429000"/>
            <a:ext cx="4328160" cy="32461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A7623B-18F7-84B5-6009-2588128F4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741" y="3429000"/>
            <a:ext cx="4328160" cy="32461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06874D-CBBE-EDA9-C280-DFCFCF22BB7C}"/>
              </a:ext>
            </a:extLst>
          </p:cNvPr>
          <p:cNvSpPr txBox="1"/>
          <p:nvPr/>
        </p:nvSpPr>
        <p:spPr>
          <a:xfrm>
            <a:off x="8735437" y="544748"/>
            <a:ext cx="297964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apparent conductivity is calculated using the quadrature phase.</a:t>
            </a:r>
          </a:p>
          <a:p>
            <a:endParaRPr lang="en-US" dirty="0"/>
          </a:p>
          <a:p>
            <a:r>
              <a:rPr lang="en-US" dirty="0"/>
              <a:t>At low frequencies, we can see large apparent conductivity values caused by the buried metal anomalies.</a:t>
            </a:r>
          </a:p>
          <a:p>
            <a:endParaRPr lang="en-US" dirty="0"/>
          </a:p>
          <a:p>
            <a:r>
              <a:rPr lang="en-US" dirty="0"/>
              <a:t>Higher frequencies are less sensitive to deeper material and the effects of the buried metal anomalies are reduced. </a:t>
            </a:r>
          </a:p>
          <a:p>
            <a:endParaRPr lang="en-US" dirty="0"/>
          </a:p>
          <a:p>
            <a:r>
              <a:rPr lang="en-US" dirty="0"/>
              <a:t>At higher frequencies, we can see regions of slightly higher soil conductivity in the eastern and western regions compared with the central area.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36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40D7E5-DCBE-28F8-6548-8F9F0C4AE66C}"/>
              </a:ext>
            </a:extLst>
          </p:cNvPr>
          <p:cNvSpPr txBox="1"/>
          <p:nvPr/>
        </p:nvSpPr>
        <p:spPr>
          <a:xfrm>
            <a:off x="1004935" y="570369"/>
            <a:ext cx="1067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units for apparent conductivity are mS/m. From the plots, we can see that the background conductivity is around 10 mS/m/ This corresponds to a resistivity of 100 </a:t>
            </a:r>
            <a:r>
              <a:rPr lang="el-GR" dirty="0"/>
              <a:t>Ω</a:t>
            </a:r>
            <a:r>
              <a:rPr lang="en-US" dirty="0"/>
              <a:t>m which is typical resistivity for the ground around the </a:t>
            </a:r>
            <a:r>
              <a:rPr lang="en-US"/>
              <a:t>field school area.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65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255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Butler, Samuel</dc:creator>
  <cp:lastModifiedBy>Butler, Samuel</cp:lastModifiedBy>
  <cp:revision>1</cp:revision>
  <dcterms:created xsi:type="dcterms:W3CDTF">2026-09-11T22:18:50Z</dcterms:created>
  <dcterms:modified xsi:type="dcterms:W3CDTF">2026-09-11T23:04:08Z</dcterms:modified>
</cp:coreProperties>
</file>