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tler, Samuel" userId="e93a03cb-959a-44f0-9623-aa08531dea55" providerId="ADAL" clId="{79190710-D11F-4857-9C04-640CF2E0A592}"/>
    <pc:docChg chg="delSld">
      <pc:chgData name="Butler, Samuel" userId="e93a03cb-959a-44f0-9623-aa08531dea55" providerId="ADAL" clId="{79190710-D11F-4857-9C04-640CF2E0A592}" dt="2026-08-25T03:13:49.775" v="1" actId="2696"/>
      <pc:docMkLst>
        <pc:docMk/>
      </pc:docMkLst>
      <pc:sldChg chg="del">
        <pc:chgData name="Butler, Samuel" userId="e93a03cb-959a-44f0-9623-aa08531dea55" providerId="ADAL" clId="{79190710-D11F-4857-9C04-640CF2E0A592}" dt="2026-08-25T03:13:49.775" v="1" actId="2696"/>
        <pc:sldMkLst>
          <pc:docMk/>
          <pc:sldMk cId="3827610314" sldId="262"/>
        </pc:sldMkLst>
      </pc:sldChg>
      <pc:sldChg chg="del">
        <pc:chgData name="Butler, Samuel" userId="e93a03cb-959a-44f0-9623-aa08531dea55" providerId="ADAL" clId="{79190710-D11F-4857-9C04-640CF2E0A592}" dt="2026-08-25T03:13:46.981" v="0" actId="2696"/>
        <pc:sldMkLst>
          <pc:docMk/>
          <pc:sldMk cId="2722554543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580EF-2186-1A90-BCAF-6A5E964FF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1DB3D4-0704-58C6-BAE7-1E4153D0A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15E2F-F579-6FA4-266B-396950C63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6EE8B3-ED0D-1B26-FE5B-A9F75C905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08BF9-BAF8-3BB8-8939-8DC4492E4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5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7D765-F0BA-67C9-152E-CBAAC94D5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21C1EA-A707-2F73-3257-19E4673C4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785DD-BD01-6090-ECF3-77368D811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0C24C-1131-C0AA-AFCB-D849AC653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98A8-6B55-20AD-9D23-E68853474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17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E8830D-8264-3581-1224-184FEBCEB3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8A077-B796-8826-9EA2-EF6CFA131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B4BB5-3847-24F1-B61A-61CBF5504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74C6B-8366-B0F2-580D-510F77970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1B600-9442-C5E8-5777-5C2878D3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71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36ACC-1052-E851-D32F-276245F9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60FD9-EC1A-C33D-7146-B8235C535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4FE72-8A85-B5F3-42A3-D055B87BD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4639C-B050-8CE6-DCCD-D89561B88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311A3-C05E-4053-6188-78795A760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3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EDD41-A748-19AE-BFF0-2711E7E50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63CA4-C25E-EB20-4815-39BCCA2DF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29B0B-14BA-80D1-69EE-BB647E643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D2746-0203-24EA-DFEE-9C16AF31E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9D25-DF3E-CD67-B5A5-22141A95E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7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8EF92-7A8E-97C5-3DF8-B9B305D72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DE8C9-938B-6FE0-F4E4-34DBB0852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51343-FFB0-78EF-6E63-4DABDEBD3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B30D1-CBE8-ACC9-1A9D-318FF0CA8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1F89E4-A419-F42C-FE2E-5F142ED2E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8E582-353D-D483-18B8-1ED2027FE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81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3C8B-1833-1682-BF32-52A8E97B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C4BBE-D408-79DF-DE33-EC4E9D867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738A0D-F17E-661D-BF82-2B5BBAE68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04EB0F-B68E-B4F5-89A0-4AF553CC4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AEA402-1B51-0C5E-5578-554626E43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E9B134-3386-89F7-389C-99CA35C02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C1B089-362F-372B-3234-F554FD399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B5652D-E02A-D8A2-DB2B-934984F1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3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21DB-5C01-FA86-8902-ECBF958C5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9E441-519F-913D-FA10-B797B4065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1F9C6-DBF4-88CD-75BD-5F04B81FB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A0EAC0-9863-91E9-A2B4-1521AA98B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8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2BC297-023C-FB9D-F61D-770B5B91D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C737D4-E811-56D8-E204-63192895D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AE6C7-AE75-6C29-E4B7-7966E88F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73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B9E5C-F811-C98A-0108-1488C0D8F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E1283-D6B6-DCE7-7A7D-8F550E2EF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4C6286-A841-D9B6-D99D-A97F94073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30E6EC-A1D7-A53B-403A-33017F55C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901B7E-A0BB-325B-4A8D-3E9BFB110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894DF9-7E53-902C-5E8D-6DA95D010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7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A9DDC-AD6E-2456-CF56-2CF7022C1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1523DF-EC9E-2295-5D2E-A5B29F9E1A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FEA03-8395-E1FB-0AA3-C1A96C221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CD877F-0627-6CBF-6D07-5F38FCA71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F7B915-C08B-2998-F678-ABC34CD43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98B75D-1E65-0CBF-DFC2-AB13929F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2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BD19D5-192C-4CAC-3C9A-C3CB3386F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4BA99-0977-0D2D-CB42-4B9082E1A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8910-630C-960F-8E83-1D72CE4673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EF61B3-AE53-465C-9C39-80F02BAB19C6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6A68B-8497-07BD-B68C-3146212DC9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03DF7-3533-02B5-575A-2801F64F9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73A446-5DB0-4882-B4F4-A19DA24F0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0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7667-1421-EA1E-82BE-9237B4CAB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C5941F-2E49-DED9-CA5F-2903181056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06E0E2-E1E5-DD94-4B29-65365E98A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81" y="697468"/>
            <a:ext cx="12192000" cy="63357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B07B11-5441-166C-CB04-8497AC4B229A}"/>
              </a:ext>
            </a:extLst>
          </p:cNvPr>
          <p:cNvSpPr txBox="1"/>
          <p:nvPr/>
        </p:nvSpPr>
        <p:spPr>
          <a:xfrm>
            <a:off x="3382297" y="216310"/>
            <a:ext cx="147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½ m spacing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C2C026-15E8-0533-40F4-58FCCABA590D}"/>
              </a:ext>
            </a:extLst>
          </p:cNvPr>
          <p:cNvCxnSpPr/>
          <p:nvPr/>
        </p:nvCxnSpPr>
        <p:spPr>
          <a:xfrm flipV="1">
            <a:off x="2556387" y="5781368"/>
            <a:ext cx="806245" cy="884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FF96EA5-FFE8-5D4B-925A-FD65130A65D2}"/>
              </a:ext>
            </a:extLst>
          </p:cNvPr>
          <p:cNvSpPr txBox="1"/>
          <p:nvPr/>
        </p:nvSpPr>
        <p:spPr>
          <a:xfrm>
            <a:off x="1524000" y="5791200"/>
            <a:ext cx="18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Till, sand contact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6DDAE9-A9FB-106F-2E2E-CF54BF5DD01B}"/>
              </a:ext>
            </a:extLst>
          </p:cNvPr>
          <p:cNvCxnSpPr>
            <a:cxnSpLocks/>
          </p:cNvCxnSpPr>
          <p:nvPr/>
        </p:nvCxnSpPr>
        <p:spPr>
          <a:xfrm flipH="1">
            <a:off x="6753727" y="4429919"/>
            <a:ext cx="898357" cy="5110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9060597-1A61-B305-4E48-A05A042D3A10}"/>
              </a:ext>
            </a:extLst>
          </p:cNvPr>
          <p:cNvSpPr txBox="1"/>
          <p:nvPr/>
        </p:nvSpPr>
        <p:spPr>
          <a:xfrm>
            <a:off x="7716252" y="4106753"/>
            <a:ext cx="4547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Possible variations within the till. Could also</a:t>
            </a:r>
          </a:p>
          <a:p>
            <a:r>
              <a:rPr lang="en-US" dirty="0"/>
              <a:t>be positioning errors.</a:t>
            </a:r>
          </a:p>
        </p:txBody>
      </p:sp>
    </p:spTree>
    <p:extLst>
      <p:ext uri="{BB962C8B-B14F-4D97-AF65-F5344CB8AC3E}">
        <p14:creationId xmlns:p14="http://schemas.microsoft.com/office/powerpoint/2010/main" val="2099846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9760CF-C650-5C6D-0DE2-EAD8E7409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749"/>
            <a:ext cx="12192000" cy="638050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0B80E0-217F-C718-AE87-9042D00CEECB}"/>
              </a:ext>
            </a:extLst>
          </p:cNvPr>
          <p:cNvCxnSpPr>
            <a:cxnSpLocks/>
          </p:cNvCxnSpPr>
          <p:nvPr/>
        </p:nvCxnSpPr>
        <p:spPr>
          <a:xfrm flipH="1" flipV="1">
            <a:off x="8952270" y="5395177"/>
            <a:ext cx="416319" cy="4705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3553469-92AE-B284-C161-C5AC92972AE4}"/>
              </a:ext>
            </a:extLst>
          </p:cNvPr>
          <p:cNvSpPr txBox="1"/>
          <p:nvPr/>
        </p:nvSpPr>
        <p:spPr>
          <a:xfrm>
            <a:off x="451499" y="5375924"/>
            <a:ext cx="18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Till, sand contact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6FE9704-8317-B8B5-6626-8D9A73616B58}"/>
              </a:ext>
            </a:extLst>
          </p:cNvPr>
          <p:cNvCxnSpPr/>
          <p:nvPr/>
        </p:nvCxnSpPr>
        <p:spPr>
          <a:xfrm flipV="1">
            <a:off x="1307689" y="5182895"/>
            <a:ext cx="481781" cy="2261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4BD6AE7-14B1-B7DE-EBE1-2E91C9D5B9CD}"/>
              </a:ext>
            </a:extLst>
          </p:cNvPr>
          <p:cNvSpPr txBox="1"/>
          <p:nvPr/>
        </p:nvSpPr>
        <p:spPr>
          <a:xfrm>
            <a:off x="8887326" y="5873152"/>
            <a:ext cx="2556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Till thickens to the north</a:t>
            </a:r>
          </a:p>
        </p:txBody>
      </p:sp>
    </p:spTree>
    <p:extLst>
      <p:ext uri="{BB962C8B-B14F-4D97-AF65-F5344CB8AC3E}">
        <p14:creationId xmlns:p14="http://schemas.microsoft.com/office/powerpoint/2010/main" val="2463612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40840D-85F2-5327-C5A1-CFA098BD9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2966"/>
            <a:ext cx="12192000" cy="6112067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CCFCE20-986A-DE77-B82C-67160A3399C9}"/>
              </a:ext>
            </a:extLst>
          </p:cNvPr>
          <p:cNvCxnSpPr/>
          <p:nvPr/>
        </p:nvCxnSpPr>
        <p:spPr>
          <a:xfrm flipV="1">
            <a:off x="865238" y="5084572"/>
            <a:ext cx="481781" cy="2261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DFF5AF5-AF1F-0F2D-384B-0D4563896F90}"/>
              </a:ext>
            </a:extLst>
          </p:cNvPr>
          <p:cNvSpPr txBox="1"/>
          <p:nvPr/>
        </p:nvSpPr>
        <p:spPr>
          <a:xfrm>
            <a:off x="451499" y="5375924"/>
            <a:ext cx="18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Till, sand contact</a:t>
            </a:r>
          </a:p>
        </p:txBody>
      </p:sp>
    </p:spTree>
    <p:extLst>
      <p:ext uri="{BB962C8B-B14F-4D97-AF65-F5344CB8AC3E}">
        <p14:creationId xmlns:p14="http://schemas.microsoft.com/office/powerpoint/2010/main" val="259920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A766C1-CD3F-AAD1-865A-A1EE385E4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0" y="490827"/>
            <a:ext cx="11975690" cy="62047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C4D65D-B512-4008-2729-51BD927593FB}"/>
              </a:ext>
            </a:extLst>
          </p:cNvPr>
          <p:cNvSpPr txBox="1"/>
          <p:nvPr/>
        </p:nvSpPr>
        <p:spPr>
          <a:xfrm>
            <a:off x="3962400" y="235974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m spacing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AC584E-FDCF-DFAC-EDF4-CB73ACC8C753}"/>
              </a:ext>
            </a:extLst>
          </p:cNvPr>
          <p:cNvSpPr/>
          <p:nvPr/>
        </p:nvSpPr>
        <p:spPr>
          <a:xfrm>
            <a:off x="5810865" y="420640"/>
            <a:ext cx="835741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87CE118-AF76-90B3-094D-3EF23033F70D}"/>
              </a:ext>
            </a:extLst>
          </p:cNvPr>
          <p:cNvCxnSpPr/>
          <p:nvPr/>
        </p:nvCxnSpPr>
        <p:spPr>
          <a:xfrm flipV="1">
            <a:off x="865238" y="5084572"/>
            <a:ext cx="481781" cy="2261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FAABEF5-62A4-71F8-F659-254027E76037}"/>
              </a:ext>
            </a:extLst>
          </p:cNvPr>
          <p:cNvSpPr txBox="1"/>
          <p:nvPr/>
        </p:nvSpPr>
        <p:spPr>
          <a:xfrm>
            <a:off x="451499" y="5375924"/>
            <a:ext cx="18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Till, sand contact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7EDB59-4579-B4EC-F673-9723C34B541E}"/>
              </a:ext>
            </a:extLst>
          </p:cNvPr>
          <p:cNvCxnSpPr>
            <a:cxnSpLocks/>
          </p:cNvCxnSpPr>
          <p:nvPr/>
        </p:nvCxnSpPr>
        <p:spPr>
          <a:xfrm>
            <a:off x="4491789" y="4532258"/>
            <a:ext cx="56148" cy="5492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EBEC216-B098-F399-C7F5-725CB520E779}"/>
              </a:ext>
            </a:extLst>
          </p:cNvPr>
          <p:cNvSpPr txBox="1"/>
          <p:nvPr/>
        </p:nvSpPr>
        <p:spPr>
          <a:xfrm>
            <a:off x="3962400" y="4162926"/>
            <a:ext cx="483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Till becomes a constant thickness beyond 16m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E3025AE-6DAA-47AB-D90E-3E839E0E0A63}"/>
              </a:ext>
            </a:extLst>
          </p:cNvPr>
          <p:cNvCxnSpPr>
            <a:cxnSpLocks/>
          </p:cNvCxnSpPr>
          <p:nvPr/>
        </p:nvCxnSpPr>
        <p:spPr>
          <a:xfrm flipH="1">
            <a:off x="8301789" y="6015789"/>
            <a:ext cx="58553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1B38EAD-4961-0EB3-5186-A497FE9B3B85}"/>
              </a:ext>
            </a:extLst>
          </p:cNvPr>
          <p:cNvSpPr txBox="1"/>
          <p:nvPr/>
        </p:nvSpPr>
        <p:spPr>
          <a:xfrm>
            <a:off x="9440779" y="5903495"/>
            <a:ext cx="2534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Decrease in resistivity at 10m may be the top of the water table.</a:t>
            </a:r>
          </a:p>
        </p:txBody>
      </p:sp>
    </p:spTree>
    <p:extLst>
      <p:ext uri="{BB962C8B-B14F-4D97-AF65-F5344CB8AC3E}">
        <p14:creationId xmlns:p14="http://schemas.microsoft.com/office/powerpoint/2010/main" val="428733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F23C12-4233-EEB6-16C8-F731B6762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021"/>
            <a:ext cx="12192000" cy="6265957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A781AFB-19D7-83BB-B05A-2950707C5F46}"/>
              </a:ext>
            </a:extLst>
          </p:cNvPr>
          <p:cNvCxnSpPr/>
          <p:nvPr/>
        </p:nvCxnSpPr>
        <p:spPr>
          <a:xfrm flipV="1">
            <a:off x="608564" y="4811856"/>
            <a:ext cx="481781" cy="2261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14095D8-9765-40E2-1B46-F8DDAFCCDDA8}"/>
              </a:ext>
            </a:extLst>
          </p:cNvPr>
          <p:cNvSpPr txBox="1"/>
          <p:nvPr/>
        </p:nvSpPr>
        <p:spPr>
          <a:xfrm>
            <a:off x="283057" y="5037998"/>
            <a:ext cx="1889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Till, sand contact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E07251D-06AC-3C50-EBFD-E7FEE2CF17E9}"/>
              </a:ext>
            </a:extLst>
          </p:cNvPr>
          <p:cNvCxnSpPr>
            <a:cxnSpLocks/>
          </p:cNvCxnSpPr>
          <p:nvPr/>
        </p:nvCxnSpPr>
        <p:spPr>
          <a:xfrm flipH="1" flipV="1">
            <a:off x="8245642" y="5614737"/>
            <a:ext cx="601580" cy="1844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DA929C0-4991-5272-501E-86FA7E80C782}"/>
              </a:ext>
            </a:extLst>
          </p:cNvPr>
          <p:cNvSpPr txBox="1"/>
          <p:nvPr/>
        </p:nvSpPr>
        <p:spPr>
          <a:xfrm>
            <a:off x="9252155" y="5706979"/>
            <a:ext cx="2534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Decrease in resistivity at 10m may be the top of the water table.</a:t>
            </a:r>
          </a:p>
        </p:txBody>
      </p:sp>
    </p:spTree>
    <p:extLst>
      <p:ext uri="{BB962C8B-B14F-4D97-AF65-F5344CB8AC3E}">
        <p14:creationId xmlns:p14="http://schemas.microsoft.com/office/powerpoint/2010/main" val="308822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2155AA-BB15-9F51-273E-312B345E6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47" y="707721"/>
            <a:ext cx="3614995" cy="18785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ED7251-64BA-3BF1-EAE8-AADACF43C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655" y="707721"/>
            <a:ext cx="3637935" cy="19038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8E92E5-3088-8CAF-1D77-8882EE9315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76" y="675734"/>
            <a:ext cx="4064687" cy="2037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C06EB8-2511-42AD-E91C-FCA5DCB1B6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84" y="3689685"/>
            <a:ext cx="4284431" cy="22198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FDCDCF-6D09-CC34-2A4E-D0E2E4AB9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537" y="3594428"/>
            <a:ext cx="4973053" cy="25558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777D7E-2560-1ADF-9D3D-F4849CAD0575}"/>
              </a:ext>
            </a:extLst>
          </p:cNvPr>
          <p:cNvSpPr txBox="1"/>
          <p:nvPr/>
        </p:nvSpPr>
        <p:spPr>
          <a:xfrm>
            <a:off x="1171074" y="288758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0.5 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A5AF62-369D-34FB-36F1-A237BED5C7AE}"/>
              </a:ext>
            </a:extLst>
          </p:cNvPr>
          <p:cNvSpPr txBox="1"/>
          <p:nvPr/>
        </p:nvSpPr>
        <p:spPr>
          <a:xfrm>
            <a:off x="5326629" y="288758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2FCD3C-2AA8-DBB5-C99F-5B588246B3BD}"/>
              </a:ext>
            </a:extLst>
          </p:cNvPr>
          <p:cNvSpPr txBox="1"/>
          <p:nvPr/>
        </p:nvSpPr>
        <p:spPr>
          <a:xfrm>
            <a:off x="9628265" y="216568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1.5 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994189-F86F-49B5-D0AC-5E60BBD24DFA}"/>
              </a:ext>
            </a:extLst>
          </p:cNvPr>
          <p:cNvSpPr txBox="1"/>
          <p:nvPr/>
        </p:nvSpPr>
        <p:spPr>
          <a:xfrm>
            <a:off x="1743570" y="3168315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E50D59-75D0-DEA5-6FA0-89997E7F146D}"/>
              </a:ext>
            </a:extLst>
          </p:cNvPr>
          <p:cNvSpPr txBox="1"/>
          <p:nvPr/>
        </p:nvSpPr>
        <p:spPr>
          <a:xfrm>
            <a:off x="8278186" y="3099954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2.5 m</a:t>
            </a:r>
          </a:p>
        </p:txBody>
      </p:sp>
    </p:spTree>
    <p:extLst>
      <p:ext uri="{BB962C8B-B14F-4D97-AF65-F5344CB8AC3E}">
        <p14:creationId xmlns:p14="http://schemas.microsoft.com/office/powerpoint/2010/main" val="2196933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C5275-7B9B-68CF-849E-56969C47E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70C376-9AE1-3244-9A59-CA03FD565063}"/>
              </a:ext>
            </a:extLst>
          </p:cNvPr>
          <p:cNvSpPr txBox="1"/>
          <p:nvPr/>
        </p:nvSpPr>
        <p:spPr>
          <a:xfrm>
            <a:off x="954505" y="529389"/>
            <a:ext cx="105797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Notes</a:t>
            </a:r>
          </a:p>
          <a:p>
            <a:endParaRPr lang="en-US" dirty="0"/>
          </a:p>
          <a:p>
            <a:r>
              <a:rPr lang="en-US" dirty="0"/>
              <a:t>Note that the x and y axes and the color scales are different for each plot so you need to be very careful while comparing them.</a:t>
            </a:r>
          </a:p>
          <a:p>
            <a:endParaRPr lang="en-US" dirty="0"/>
          </a:p>
          <a:p>
            <a:r>
              <a:rPr lang="en-US" dirty="0"/>
              <a:t>The top graph in each set is a </a:t>
            </a:r>
            <a:r>
              <a:rPr lang="en-US" dirty="0" err="1"/>
              <a:t>pseudosection</a:t>
            </a:r>
            <a:r>
              <a:rPr lang="en-US" dirty="0"/>
              <a:t> which is a plot of the apparent resistivity at the horizontal mid-point of each array and at a fixed fraction of the total array length. It is essentially a plot of the raw data.</a:t>
            </a:r>
          </a:p>
          <a:p>
            <a:endParaRPr lang="en-US" dirty="0"/>
          </a:p>
          <a:p>
            <a:r>
              <a:rPr lang="en-US" dirty="0"/>
              <a:t>The bottom graph is the resistivity for a model of the ground that best fits the data. This is our best estimate of the true resistivity of the ground.</a:t>
            </a:r>
          </a:p>
          <a:p>
            <a:endParaRPr lang="en-US" dirty="0"/>
          </a:p>
          <a:p>
            <a:r>
              <a:rPr lang="en-US" dirty="0"/>
              <a:t>The middle graph is the </a:t>
            </a:r>
            <a:r>
              <a:rPr lang="en-US" dirty="0" err="1"/>
              <a:t>pseudosection</a:t>
            </a:r>
            <a:r>
              <a:rPr lang="en-US" dirty="0"/>
              <a:t> of data calculated using the model shown on the bottom. Comparing the top and middle graphs gives us an idea of how well the model fits the data.</a:t>
            </a:r>
          </a:p>
        </p:txBody>
      </p:sp>
    </p:spTree>
    <p:extLst>
      <p:ext uri="{BB962C8B-B14F-4D97-AF65-F5344CB8AC3E}">
        <p14:creationId xmlns:p14="http://schemas.microsoft.com/office/powerpoint/2010/main" val="1198952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228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Butler, Samuel</dc:creator>
  <cp:lastModifiedBy>Butler, Samuel</cp:lastModifiedBy>
  <cp:revision>1</cp:revision>
  <dcterms:created xsi:type="dcterms:W3CDTF">2026-08-25T01:50:43Z</dcterms:created>
  <dcterms:modified xsi:type="dcterms:W3CDTF">2026-08-25T03:13:52Z</dcterms:modified>
</cp:coreProperties>
</file>